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45CD7-29D7-724C-8271-892DAB388CF8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FD862-0392-0F48-AFCD-61B0519CB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56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DA9CE-57ED-984A-BD09-90F27403D270}" type="slidenum">
              <a:rPr lang="en-US"/>
              <a:pPr/>
              <a:t>1</a:t>
            </a:fld>
            <a:endParaRPr lang="en-US"/>
          </a:p>
        </p:txBody>
      </p:sp>
      <p:sp>
        <p:nvSpPr>
          <p:cNvPr id="2457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30155-18FC-B842-815A-3EE68F9546AC}" type="slidenum">
              <a:rPr lang="en-US"/>
              <a:pPr/>
              <a:t>10</a:t>
            </a:fld>
            <a:endParaRPr 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1DEDC8-DCBC-D341-A08F-DC301D2EE6E3}" type="slidenum">
              <a:rPr lang="en-US"/>
              <a:pPr/>
              <a:t>11</a:t>
            </a:fld>
            <a:endParaRPr lang="en-US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66A62F-7844-794B-83C8-31F3955343A4}" type="slidenum">
              <a:rPr lang="en-US"/>
              <a:pPr/>
              <a:t>2</a:t>
            </a:fld>
            <a:endParaRPr lang="en-US"/>
          </a:p>
        </p:txBody>
      </p:sp>
      <p:sp>
        <p:nvSpPr>
          <p:cNvPr id="2467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A5BD8-106F-5F46-87E7-BC834C179802}" type="slidenum">
              <a:rPr lang="en-US"/>
              <a:pPr/>
              <a:t>3</a:t>
            </a:fld>
            <a:endParaRPr lang="en-US"/>
          </a:p>
        </p:txBody>
      </p:sp>
      <p:sp>
        <p:nvSpPr>
          <p:cNvPr id="2478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78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83616A-C448-3D4B-B513-97DBB604814D}" type="slidenum">
              <a:rPr lang="en-US"/>
              <a:pPr/>
              <a:t>4</a:t>
            </a:fld>
            <a:endParaRPr lang="en-US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626ED8-C1D6-624B-A59E-A39B89CDC5B2}" type="slidenum">
              <a:rPr lang="en-US"/>
              <a:pPr/>
              <a:t>5</a:t>
            </a:fld>
            <a:endParaRPr lang="en-US"/>
          </a:p>
        </p:txBody>
      </p:sp>
      <p:sp>
        <p:nvSpPr>
          <p:cNvPr id="24985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98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6E2827-3355-6A40-A0F3-F3C1BFE54204}" type="slidenum">
              <a:rPr lang="en-US"/>
              <a:pPr/>
              <a:t>6</a:t>
            </a:fld>
            <a:endParaRPr lang="en-US"/>
          </a:p>
        </p:txBody>
      </p:sp>
      <p:sp>
        <p:nvSpPr>
          <p:cNvPr id="2508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C6F16-6707-E544-9DB9-01F85B0D8C14}" type="slidenum">
              <a:rPr lang="en-US"/>
              <a:pPr/>
              <a:t>7</a:t>
            </a:fld>
            <a:endParaRPr lang="en-US"/>
          </a:p>
        </p:txBody>
      </p:sp>
      <p:sp>
        <p:nvSpPr>
          <p:cNvPr id="2519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19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A267F7-1EB0-864E-BDFD-5E270B956D81}" type="slidenum">
              <a:rPr lang="en-US"/>
              <a:pPr/>
              <a:t>8</a:t>
            </a:fld>
            <a:endParaRPr lang="en-US"/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94CE-B810-3640-A106-BBC5AE6F9951}" type="slidenum">
              <a:rPr lang="en-US"/>
              <a:pPr/>
              <a:t>9</a:t>
            </a:fld>
            <a:endParaRPr lang="en-US"/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39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7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9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0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2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4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5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43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3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8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9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2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7F3B4-1022-B845-BDF3-062E768CDC55}" type="datetimeFigureOut">
              <a:rPr lang="en-US" smtClean="0"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9A4C6-5078-764C-9281-0289132E9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7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>
            <p:ph type="title"/>
          </p:nvPr>
        </p:nvSpPr>
        <p:spPr>
          <a:xfrm>
            <a:off x="-8930" y="-8930"/>
            <a:ext cx="550068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Lipids</a:t>
            </a:r>
          </a:p>
        </p:txBody>
      </p:sp>
      <p:sp>
        <p:nvSpPr>
          <p:cNvPr id="75778" name="Rectangle 2"/>
          <p:cNvSpPr>
            <a:spLocks noChangeArrowheads="1"/>
          </p:cNvSpPr>
          <p:nvPr>
            <p:ph type="body" idx="1"/>
          </p:nvPr>
        </p:nvSpPr>
        <p:spPr>
          <a:xfrm>
            <a:off x="419696" y="982266"/>
            <a:ext cx="5045273" cy="5822156"/>
          </a:xfrm>
          <a:ln/>
        </p:spPr>
        <p:txBody>
          <a:bodyPr>
            <a:norm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Lipids can be classified as: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simple lipids: fats, oils, and waxes.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phospholipids and related molecules.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steroids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Lipids have many roles, including as: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biological fuels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hormones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structural components of membranes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Fats provide twice as much energy as carbohydrates.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Fats and oils are </a:t>
            </a:r>
            <a:r>
              <a:rPr lang="en-US" sz="2000" b="1" dirty="0">
                <a:solidFill>
                  <a:srgbClr val="2D00FA"/>
                </a:solidFill>
              </a:rPr>
              <a:t>not macromolecules</a:t>
            </a:r>
            <a:r>
              <a:rPr lang="en-US" sz="2000" dirty="0"/>
              <a:t> but, because of their hydrophobic properties, they aggregate into globules.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  <a:tab pos="721047" algn="l"/>
                <a:tab pos="721047" algn="l"/>
                <a:tab pos="721047" algn="l"/>
              </a:tabLst>
            </a:pPr>
            <a:r>
              <a:rPr lang="en-US" sz="2000" dirty="0"/>
              <a:t>Proteins and carbohydrates can be converted into fats stored in adipose tissue.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039" y="410766"/>
            <a:ext cx="3125391" cy="234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6938368" y="1665387"/>
            <a:ext cx="176361" cy="248915"/>
          </a:xfrm>
          <a:prstGeom prst="line">
            <a:avLst/>
          </a:prstGeom>
          <a:noFill/>
          <a:ln w="50800">
            <a:solidFill>
              <a:srgbClr val="6E362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039" y="3830836"/>
            <a:ext cx="3125391" cy="2312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5782" name="Rectangle 6"/>
          <p:cNvSpPr>
            <a:spLocks/>
          </p:cNvSpPr>
          <p:nvPr/>
        </p:nvSpPr>
        <p:spPr bwMode="auto">
          <a:xfrm>
            <a:off x="5235029" y="2874244"/>
            <a:ext cx="3562945" cy="73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Phospholipids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are the primary structural component of all cellular membranes, such as the plasma membrane (false color TEM above).</a:t>
            </a:r>
          </a:p>
        </p:txBody>
      </p:sp>
      <p:sp>
        <p:nvSpPr>
          <p:cNvPr id="75783" name="Rectangle 7"/>
          <p:cNvSpPr>
            <a:spLocks/>
          </p:cNvSpPr>
          <p:nvPr/>
        </p:nvSpPr>
        <p:spPr bwMode="auto">
          <a:xfrm>
            <a:off x="5458271" y="6213947"/>
            <a:ext cx="3125391" cy="50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Lipids are often stored in special </a:t>
            </a: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adipose tissue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, within large fat cells (above).</a:t>
            </a:r>
          </a:p>
        </p:txBody>
      </p:sp>
      <p:sp>
        <p:nvSpPr>
          <p:cNvPr id="75784" name="Rectangle 8"/>
          <p:cNvSpPr>
            <a:spLocks/>
          </p:cNvSpPr>
          <p:nvPr/>
        </p:nvSpPr>
        <p:spPr bwMode="auto">
          <a:xfrm>
            <a:off x="6619131" y="4526235"/>
            <a:ext cx="625078" cy="24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1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Fat cell</a:t>
            </a:r>
          </a:p>
        </p:txBody>
      </p:sp>
      <p:grpSp>
        <p:nvGrpSpPr>
          <p:cNvPr id="75785" name="Group 9"/>
          <p:cNvGrpSpPr>
            <a:grpSpLocks/>
          </p:cNvGrpSpPr>
          <p:nvPr/>
        </p:nvGrpSpPr>
        <p:grpSpPr bwMode="auto">
          <a:xfrm>
            <a:off x="6744147" y="1884164"/>
            <a:ext cx="1616273" cy="284634"/>
            <a:chOff x="0" y="0"/>
            <a:chExt cx="1448" cy="255"/>
          </a:xfrm>
        </p:grpSpPr>
        <p:sp>
          <p:nvSpPr>
            <p:cNvPr id="75786" name="Rectangle 10"/>
            <p:cNvSpPr>
              <a:spLocks/>
            </p:cNvSpPr>
            <p:nvPr/>
          </p:nvSpPr>
          <p:spPr bwMode="auto">
            <a:xfrm>
              <a:off x="101" y="0"/>
              <a:ext cx="1304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7" name="Rectangle 11"/>
            <p:cNvSpPr>
              <a:spLocks/>
            </p:cNvSpPr>
            <p:nvPr/>
          </p:nvSpPr>
          <p:spPr bwMode="auto">
            <a:xfrm>
              <a:off x="0" y="7"/>
              <a:ext cx="144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6000"/>
                </a:lnSpc>
                <a:tabLst>
                  <a:tab pos="366104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Plasma membrane</a:t>
              </a:r>
            </a:p>
          </p:txBody>
        </p:sp>
      </p:grpSp>
      <p:sp>
        <p:nvSpPr>
          <p:cNvPr id="75788" name="Rectangle 12"/>
          <p:cNvSpPr>
            <a:spLocks/>
          </p:cNvSpPr>
          <p:nvPr/>
        </p:nvSpPr>
        <p:spPr bwMode="auto">
          <a:xfrm>
            <a:off x="5690443" y="5026298"/>
            <a:ext cx="750094" cy="24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sz="11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Capillary</a:t>
            </a:r>
          </a:p>
        </p:txBody>
      </p:sp>
      <p:sp>
        <p:nvSpPr>
          <p:cNvPr id="75789" name="Line 13"/>
          <p:cNvSpPr>
            <a:spLocks noChangeShapeType="1"/>
          </p:cNvSpPr>
          <p:nvPr/>
        </p:nvSpPr>
        <p:spPr bwMode="auto">
          <a:xfrm>
            <a:off x="6250781" y="4753943"/>
            <a:ext cx="0" cy="28240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5790" name="Rectangle 14"/>
          <p:cNvSpPr>
            <a:spLocks/>
          </p:cNvSpPr>
          <p:nvPr/>
        </p:nvSpPr>
        <p:spPr bwMode="auto">
          <a:xfrm rot="-5400000">
            <a:off x="7567042" y="4932930"/>
            <a:ext cx="224420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>
              <a:tabLst>
                <a:tab pos="366104" algn="l"/>
              </a:tabLst>
            </a:pPr>
            <a:r>
              <a:rPr lang="en-US" sz="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Dept. Biological Sciences, University of Delaware</a:t>
            </a:r>
          </a:p>
        </p:txBody>
      </p:sp>
    </p:spTree>
    <p:extLst>
      <p:ext uri="{BB962C8B-B14F-4D97-AF65-F5344CB8AC3E}">
        <p14:creationId xmlns:p14="http://schemas.microsoft.com/office/powerpoint/2010/main" val="2783652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 bldLvl="5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635793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Steroids</a:t>
            </a:r>
          </a:p>
        </p:txBody>
      </p:sp>
      <p:sp>
        <p:nvSpPr>
          <p:cNvPr id="84994" name="Rectangle 2"/>
          <p:cNvSpPr>
            <a:spLocks noChangeArrowheads="1"/>
          </p:cNvSpPr>
          <p:nvPr>
            <p:ph type="body" idx="1"/>
          </p:nvPr>
        </p:nvSpPr>
        <p:spPr>
          <a:xfrm>
            <a:off x="491133" y="1098352"/>
            <a:ext cx="5045273" cy="5045273"/>
          </a:xfrm>
          <a:ln/>
        </p:spPr>
        <p:txBody>
          <a:bodyPr>
            <a:normAutofit fontScale="4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b="1" dirty="0">
                <a:solidFill>
                  <a:srgbClr val="2D00FA"/>
                </a:solidFill>
              </a:rPr>
              <a:t>Steroids</a:t>
            </a:r>
            <a:r>
              <a:rPr lang="en-US" dirty="0"/>
              <a:t> are classified as lipids, but their structure is quite different from that of other lipids.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The basic structure of a steroids is: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900" dirty="0"/>
              <a:t>three 6 carbon atom rings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900" dirty="0"/>
              <a:t>one 5 carbon atom ring.</a:t>
            </a:r>
            <a:br>
              <a:rPr lang="en-US" sz="2900" dirty="0"/>
            </a:br>
            <a:r>
              <a:rPr lang="en-US" sz="2900" dirty="0"/>
              <a:t/>
            </a:r>
            <a:br>
              <a:rPr lang="en-US" sz="2900" dirty="0"/>
            </a:b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/>
            </a:r>
            <a:br>
              <a:rPr lang="en-US" sz="1700" dirty="0"/>
            </a:br>
            <a:endParaRPr lang="en-US" sz="1700" dirty="0"/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dirty="0"/>
              <a:t>Examples of steroids include:</a:t>
            </a:r>
            <a:endParaRPr lang="en-US" sz="17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900" dirty="0"/>
              <a:t>sex hormones (testosterone and estrogen)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900" dirty="0"/>
              <a:t>hormones  such as cortisol and aldosterone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900" dirty="0"/>
              <a:t>cholesterol is a sterol lipid and is a precursor to several steroid hormones.</a:t>
            </a:r>
          </a:p>
        </p:txBody>
      </p:sp>
      <p:sp>
        <p:nvSpPr>
          <p:cNvPr id="84995" name="Rectangle 3"/>
          <p:cNvSpPr>
            <a:spLocks/>
          </p:cNvSpPr>
          <p:nvPr/>
        </p:nvSpPr>
        <p:spPr bwMode="auto">
          <a:xfrm>
            <a:off x="6000750" y="535781"/>
            <a:ext cx="2893219" cy="86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10000"/>
              </a:lnSpc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basic structure of a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steroid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(shown symbolically above) is three six carbon atom rings, and one five carbon atom ring.</a:t>
            </a:r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3446859" y="1400845"/>
            <a:ext cx="5206008" cy="2946797"/>
            <a:chOff x="0" y="0"/>
            <a:chExt cx="4663" cy="2640"/>
          </a:xfrm>
        </p:grpSpPr>
        <p:sp>
          <p:nvSpPr>
            <p:cNvPr id="84997" name="AutoShape 5"/>
            <p:cNvSpPr>
              <a:spLocks/>
            </p:cNvSpPr>
            <p:nvPr/>
          </p:nvSpPr>
          <p:spPr bwMode="auto">
            <a:xfrm>
              <a:off x="0" y="1249"/>
              <a:ext cx="1390" cy="139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DCD6B">
                <a:alpha val="62744"/>
              </a:srgb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98" name="AutoShape 6"/>
            <p:cNvSpPr>
              <a:spLocks/>
            </p:cNvSpPr>
            <p:nvPr/>
          </p:nvSpPr>
          <p:spPr bwMode="auto">
            <a:xfrm>
              <a:off x="1209" y="1249"/>
              <a:ext cx="1390" cy="139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DCD6B">
                <a:alpha val="62744"/>
              </a:srgb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99" name="AutoShape 7"/>
            <p:cNvSpPr>
              <a:spLocks/>
            </p:cNvSpPr>
            <p:nvPr/>
          </p:nvSpPr>
          <p:spPr bwMode="auto">
            <a:xfrm>
              <a:off x="1820" y="207"/>
              <a:ext cx="1390" cy="1390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solidFill>
              <a:srgbClr val="FDCD6B">
                <a:alpha val="62744"/>
              </a:srgb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00" name="AutoShape 8"/>
            <p:cNvSpPr>
              <a:spLocks/>
            </p:cNvSpPr>
            <p:nvPr/>
          </p:nvSpPr>
          <p:spPr bwMode="auto">
            <a:xfrm rot="-8494916">
              <a:off x="3022" y="296"/>
              <a:ext cx="1397" cy="127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979" y="1"/>
                  </a:moveTo>
                  <a:lnTo>
                    <a:pt x="21601" y="9434"/>
                  </a:lnTo>
                  <a:lnTo>
                    <a:pt x="17955" y="21601"/>
                  </a:lnTo>
                  <a:lnTo>
                    <a:pt x="6155" y="21600"/>
                  </a:lnTo>
                  <a:lnTo>
                    <a:pt x="1" y="13045"/>
                  </a:lnTo>
                  <a:lnTo>
                    <a:pt x="14979" y="1"/>
                  </a:lnTo>
                  <a:close/>
                  <a:moveTo>
                    <a:pt x="14979" y="1"/>
                  </a:moveTo>
                </a:path>
              </a:pathLst>
            </a:custGeom>
            <a:solidFill>
              <a:srgbClr val="FDCD6B">
                <a:alpha val="62744"/>
              </a:srgbClr>
            </a:solidFill>
            <a:ln w="25400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01" name="Line 9"/>
            <p:cNvSpPr>
              <a:spLocks noChangeShapeType="1"/>
            </p:cNvSpPr>
            <p:nvPr/>
          </p:nvSpPr>
          <p:spPr bwMode="auto">
            <a:xfrm flipH="1">
              <a:off x="3125" y="221"/>
              <a:ext cx="2" cy="375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02" name="Line 10"/>
            <p:cNvSpPr>
              <a:spLocks noChangeShapeType="1"/>
            </p:cNvSpPr>
            <p:nvPr/>
          </p:nvSpPr>
          <p:spPr bwMode="auto">
            <a:xfrm>
              <a:off x="1595" y="343"/>
              <a:ext cx="309" cy="214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03" name="Line 11"/>
            <p:cNvSpPr>
              <a:spLocks noChangeShapeType="1"/>
            </p:cNvSpPr>
            <p:nvPr/>
          </p:nvSpPr>
          <p:spPr bwMode="auto">
            <a:xfrm>
              <a:off x="1291" y="1235"/>
              <a:ext cx="0" cy="376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04" name="Line 12"/>
            <p:cNvSpPr>
              <a:spLocks noChangeShapeType="1"/>
            </p:cNvSpPr>
            <p:nvPr/>
          </p:nvSpPr>
          <p:spPr bwMode="auto">
            <a:xfrm rot="10800000" flipH="1">
              <a:off x="676" y="2264"/>
              <a:ext cx="463" cy="278"/>
            </a:xfrm>
            <a:prstGeom prst="line">
              <a:avLst/>
            </a:prstGeom>
            <a:noFill/>
            <a:ln w="25400">
              <a:solidFill>
                <a:srgbClr val="6E362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500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30" y="3000375"/>
            <a:ext cx="2232422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85006" name="Rectangle 14"/>
          <p:cNvSpPr>
            <a:spLocks/>
          </p:cNvSpPr>
          <p:nvPr/>
        </p:nvSpPr>
        <p:spPr bwMode="auto">
          <a:xfrm>
            <a:off x="4250531" y="5848945"/>
            <a:ext cx="2955727" cy="58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11000"/>
              </a:lnSpc>
              <a:tabLst>
                <a:tab pos="366104" algn="l"/>
              </a:tabLst>
            </a:pPr>
            <a:r>
              <a:rPr lang="en-US" sz="1300" b="1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Steroid sex hormones</a:t>
            </a:r>
            <a:r>
              <a:rPr lang="en-US" sz="13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are responsible for both primary and secondary sexual characteristics in males and females.</a:t>
            </a:r>
          </a:p>
        </p:txBody>
      </p:sp>
    </p:spTree>
    <p:extLst>
      <p:ext uri="{BB962C8B-B14F-4D97-AF65-F5344CB8AC3E}">
        <p14:creationId xmlns:p14="http://schemas.microsoft.com/office/powerpoint/2010/main" val="68886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136" name="Group 120"/>
          <p:cNvGrpSpPr>
            <a:grpSpLocks/>
          </p:cNvGrpSpPr>
          <p:nvPr/>
        </p:nvGrpSpPr>
        <p:grpSpPr bwMode="auto">
          <a:xfrm>
            <a:off x="4190256" y="740048"/>
            <a:ext cx="5293072" cy="5889129"/>
            <a:chOff x="3754" y="663"/>
            <a:chExt cx="4742" cy="5276"/>
          </a:xfrm>
        </p:grpSpPr>
        <p:sp>
          <p:nvSpPr>
            <p:cNvPr id="86019" name="Rectangle 3"/>
            <p:cNvSpPr>
              <a:spLocks/>
            </p:cNvSpPr>
            <p:nvPr/>
          </p:nvSpPr>
          <p:spPr bwMode="auto">
            <a:xfrm>
              <a:off x="3754" y="3600"/>
              <a:ext cx="3288" cy="2120"/>
            </a:xfrm>
            <a:prstGeom prst="rect">
              <a:avLst/>
            </a:prstGeom>
            <a:solidFill>
              <a:srgbClr val="FDCD6B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6E3620">
                      <a:alpha val="59999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20" name="Rectangle 4"/>
            <p:cNvSpPr>
              <a:spLocks/>
            </p:cNvSpPr>
            <p:nvPr/>
          </p:nvSpPr>
          <p:spPr bwMode="auto">
            <a:xfrm>
              <a:off x="7336" y="3994"/>
              <a:ext cx="365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  <a:r>
                <a:rPr lang="en-US" sz="1700" b="1" baseline="-6000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21" name="Rectangle 5"/>
            <p:cNvSpPr>
              <a:spLocks/>
            </p:cNvSpPr>
            <p:nvPr/>
          </p:nvSpPr>
          <p:spPr bwMode="auto">
            <a:xfrm>
              <a:off x="7336" y="4610"/>
              <a:ext cx="365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  <a:r>
                <a:rPr lang="en-US" sz="1700" b="1" baseline="-6000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22" name="Rectangle 6"/>
            <p:cNvSpPr>
              <a:spLocks/>
            </p:cNvSpPr>
            <p:nvPr/>
          </p:nvSpPr>
          <p:spPr bwMode="auto">
            <a:xfrm>
              <a:off x="7336" y="5146"/>
              <a:ext cx="365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  <a:r>
                <a:rPr lang="en-US" sz="1700" b="1" baseline="-6000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23" name="Rectangle 7"/>
            <p:cNvSpPr>
              <a:spLocks/>
            </p:cNvSpPr>
            <p:nvPr/>
          </p:nvSpPr>
          <p:spPr bwMode="auto">
            <a:xfrm>
              <a:off x="7104" y="5146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+</a:t>
              </a:r>
            </a:p>
          </p:txBody>
        </p:sp>
        <p:sp>
          <p:nvSpPr>
            <p:cNvPr id="86024" name="Rectangle 8"/>
            <p:cNvSpPr>
              <a:spLocks/>
            </p:cNvSpPr>
            <p:nvPr/>
          </p:nvSpPr>
          <p:spPr bwMode="auto">
            <a:xfrm>
              <a:off x="7104" y="4610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+</a:t>
              </a:r>
            </a:p>
          </p:txBody>
        </p:sp>
        <p:sp>
          <p:nvSpPr>
            <p:cNvPr id="86025" name="Rectangle 9"/>
            <p:cNvSpPr>
              <a:spLocks/>
            </p:cNvSpPr>
            <p:nvPr/>
          </p:nvSpPr>
          <p:spPr bwMode="auto">
            <a:xfrm>
              <a:off x="7104" y="3994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+</a:t>
              </a:r>
            </a:p>
          </p:txBody>
        </p:sp>
        <p:sp>
          <p:nvSpPr>
            <p:cNvPr id="86026" name="Line 10"/>
            <p:cNvSpPr>
              <a:spLocks noChangeShapeType="1"/>
            </p:cNvSpPr>
            <p:nvPr/>
          </p:nvSpPr>
          <p:spPr bwMode="auto">
            <a:xfrm rot="10800000" flipH="1">
              <a:off x="5294" y="2463"/>
              <a:ext cx="0" cy="1286"/>
            </a:xfrm>
            <a:prstGeom prst="line">
              <a:avLst/>
            </a:prstGeom>
            <a:noFill/>
            <a:ln w="127000">
              <a:solidFill>
                <a:srgbClr val="FF0017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27" name="Rectangle 11"/>
            <p:cNvSpPr>
              <a:spLocks/>
            </p:cNvSpPr>
            <p:nvPr/>
          </p:nvSpPr>
          <p:spPr bwMode="auto">
            <a:xfrm>
              <a:off x="4208" y="5760"/>
              <a:ext cx="190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Triacylglycerol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(triglyceride)</a:t>
              </a:r>
            </a:p>
          </p:txBody>
        </p:sp>
        <p:sp>
          <p:nvSpPr>
            <p:cNvPr id="86028" name="Rectangle 12"/>
            <p:cNvSpPr>
              <a:spLocks/>
            </p:cNvSpPr>
            <p:nvPr/>
          </p:nvSpPr>
          <p:spPr bwMode="auto">
            <a:xfrm>
              <a:off x="7320" y="5760"/>
              <a:ext cx="414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Water</a:t>
              </a:r>
            </a:p>
          </p:txBody>
        </p:sp>
        <p:sp>
          <p:nvSpPr>
            <p:cNvPr id="86029" name="Rectangle 13"/>
            <p:cNvSpPr>
              <a:spLocks/>
            </p:cNvSpPr>
            <p:nvPr/>
          </p:nvSpPr>
          <p:spPr bwMode="auto">
            <a:xfrm>
              <a:off x="3874" y="3279"/>
              <a:ext cx="82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6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Glycerol</a:t>
              </a:r>
            </a:p>
          </p:txBody>
        </p:sp>
        <p:sp>
          <p:nvSpPr>
            <p:cNvPr id="86030" name="Rectangle 14"/>
            <p:cNvSpPr>
              <a:spLocks/>
            </p:cNvSpPr>
            <p:nvPr/>
          </p:nvSpPr>
          <p:spPr bwMode="auto">
            <a:xfrm>
              <a:off x="5818" y="1104"/>
              <a:ext cx="2320" cy="2120"/>
            </a:xfrm>
            <a:prstGeom prst="rect">
              <a:avLst/>
            </a:prstGeom>
            <a:solidFill>
              <a:srgbClr val="FDCD6B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6E3620">
                      <a:alpha val="59999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31" name="Rectangle 15"/>
            <p:cNvSpPr>
              <a:spLocks/>
            </p:cNvSpPr>
            <p:nvPr/>
          </p:nvSpPr>
          <p:spPr bwMode="auto">
            <a:xfrm>
              <a:off x="3792" y="1096"/>
              <a:ext cx="992" cy="2120"/>
            </a:xfrm>
            <a:prstGeom prst="rect">
              <a:avLst/>
            </a:prstGeom>
            <a:solidFill>
              <a:srgbClr val="FBDF22">
                <a:alpha val="4470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32" name="Rectangle 16"/>
            <p:cNvSpPr>
              <a:spLocks/>
            </p:cNvSpPr>
            <p:nvPr/>
          </p:nvSpPr>
          <p:spPr bwMode="auto">
            <a:xfrm flipH="1">
              <a:off x="5480" y="1536"/>
              <a:ext cx="4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OH</a:t>
              </a:r>
            </a:p>
          </p:txBody>
        </p:sp>
        <p:sp>
          <p:nvSpPr>
            <p:cNvPr id="86033" name="Rectangle 17"/>
            <p:cNvSpPr>
              <a:spLocks/>
            </p:cNvSpPr>
            <p:nvPr/>
          </p:nvSpPr>
          <p:spPr bwMode="auto">
            <a:xfrm flipH="1">
              <a:off x="5469" y="2056"/>
              <a:ext cx="38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OH</a:t>
              </a:r>
            </a:p>
          </p:txBody>
        </p:sp>
        <p:sp>
          <p:nvSpPr>
            <p:cNvPr id="86034" name="Rectangle 18"/>
            <p:cNvSpPr>
              <a:spLocks/>
            </p:cNvSpPr>
            <p:nvPr/>
          </p:nvSpPr>
          <p:spPr bwMode="auto">
            <a:xfrm flipH="1">
              <a:off x="5472" y="2640"/>
              <a:ext cx="38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OH</a:t>
              </a:r>
            </a:p>
          </p:txBody>
        </p:sp>
        <p:sp>
          <p:nvSpPr>
            <p:cNvPr id="86035" name="Rectangle 19"/>
            <p:cNvSpPr>
              <a:spLocks/>
            </p:cNvSpPr>
            <p:nvPr/>
          </p:nvSpPr>
          <p:spPr bwMode="auto">
            <a:xfrm>
              <a:off x="6250" y="3279"/>
              <a:ext cx="14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6000"/>
                </a:lnSpc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Three fatty acids</a:t>
              </a:r>
            </a:p>
          </p:txBody>
        </p:sp>
        <p:sp>
          <p:nvSpPr>
            <p:cNvPr id="86037" name="Line 21"/>
            <p:cNvSpPr>
              <a:spLocks noChangeShapeType="1"/>
            </p:cNvSpPr>
            <p:nvPr/>
          </p:nvSpPr>
          <p:spPr bwMode="auto">
            <a:xfrm>
              <a:off x="5807" y="1613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38" name="Rectangle 22"/>
            <p:cNvSpPr>
              <a:spLocks/>
            </p:cNvSpPr>
            <p:nvPr/>
          </p:nvSpPr>
          <p:spPr bwMode="auto">
            <a:xfrm>
              <a:off x="5885" y="1536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39" name="Rectangle 23"/>
            <p:cNvSpPr>
              <a:spLocks/>
            </p:cNvSpPr>
            <p:nvPr/>
          </p:nvSpPr>
          <p:spPr bwMode="auto">
            <a:xfrm>
              <a:off x="5920" y="1200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40" name="Line 24"/>
            <p:cNvSpPr>
              <a:spLocks noChangeShapeType="1"/>
            </p:cNvSpPr>
            <p:nvPr/>
          </p:nvSpPr>
          <p:spPr bwMode="auto">
            <a:xfrm rot="10800000" flipH="1">
              <a:off x="6047" y="1399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1" name="Line 25"/>
            <p:cNvSpPr>
              <a:spLocks noChangeShapeType="1"/>
            </p:cNvSpPr>
            <p:nvPr/>
          </p:nvSpPr>
          <p:spPr bwMode="auto">
            <a:xfrm rot="10800000" flipH="1">
              <a:off x="6015" y="1399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2" name="Line 26"/>
            <p:cNvSpPr>
              <a:spLocks noChangeShapeType="1"/>
            </p:cNvSpPr>
            <p:nvPr/>
          </p:nvSpPr>
          <p:spPr bwMode="auto">
            <a:xfrm>
              <a:off x="6109" y="1605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3" name="Rectangle 27"/>
            <p:cNvSpPr>
              <a:spLocks/>
            </p:cNvSpPr>
            <p:nvPr/>
          </p:nvSpPr>
          <p:spPr bwMode="auto">
            <a:xfrm>
              <a:off x="5861" y="2104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44" name="Rectangle 28"/>
            <p:cNvSpPr>
              <a:spLocks/>
            </p:cNvSpPr>
            <p:nvPr/>
          </p:nvSpPr>
          <p:spPr bwMode="auto">
            <a:xfrm>
              <a:off x="5872" y="1776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45" name="Line 29"/>
            <p:cNvSpPr>
              <a:spLocks noChangeShapeType="1"/>
            </p:cNvSpPr>
            <p:nvPr/>
          </p:nvSpPr>
          <p:spPr bwMode="auto">
            <a:xfrm rot="10800000" flipH="1">
              <a:off x="6023" y="196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6" name="Line 30"/>
            <p:cNvSpPr>
              <a:spLocks noChangeShapeType="1"/>
            </p:cNvSpPr>
            <p:nvPr/>
          </p:nvSpPr>
          <p:spPr bwMode="auto">
            <a:xfrm rot="10800000" flipH="1">
              <a:off x="5991" y="196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7" name="Line 31"/>
            <p:cNvSpPr>
              <a:spLocks noChangeShapeType="1"/>
            </p:cNvSpPr>
            <p:nvPr/>
          </p:nvSpPr>
          <p:spPr bwMode="auto">
            <a:xfrm>
              <a:off x="6085" y="217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48" name="Rectangle 32"/>
            <p:cNvSpPr>
              <a:spLocks/>
            </p:cNvSpPr>
            <p:nvPr/>
          </p:nvSpPr>
          <p:spPr bwMode="auto">
            <a:xfrm>
              <a:off x="5885" y="2680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49" name="Rectangle 33"/>
            <p:cNvSpPr>
              <a:spLocks/>
            </p:cNvSpPr>
            <p:nvPr/>
          </p:nvSpPr>
          <p:spPr bwMode="auto">
            <a:xfrm>
              <a:off x="5920" y="2352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50" name="Line 34"/>
            <p:cNvSpPr>
              <a:spLocks noChangeShapeType="1"/>
            </p:cNvSpPr>
            <p:nvPr/>
          </p:nvSpPr>
          <p:spPr bwMode="auto">
            <a:xfrm rot="10800000" flipH="1">
              <a:off x="6047" y="2543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1" name="Line 35"/>
            <p:cNvSpPr>
              <a:spLocks noChangeShapeType="1"/>
            </p:cNvSpPr>
            <p:nvPr/>
          </p:nvSpPr>
          <p:spPr bwMode="auto">
            <a:xfrm rot="10800000" flipH="1">
              <a:off x="6015" y="2543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2" name="Line 36"/>
            <p:cNvSpPr>
              <a:spLocks noChangeShapeType="1"/>
            </p:cNvSpPr>
            <p:nvPr/>
          </p:nvSpPr>
          <p:spPr bwMode="auto">
            <a:xfrm>
              <a:off x="5807" y="2733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3" name="Line 37"/>
            <p:cNvSpPr>
              <a:spLocks noChangeShapeType="1"/>
            </p:cNvSpPr>
            <p:nvPr/>
          </p:nvSpPr>
          <p:spPr bwMode="auto">
            <a:xfrm>
              <a:off x="6109" y="2749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4" name="Line 38"/>
            <p:cNvSpPr>
              <a:spLocks noChangeShapeType="1"/>
            </p:cNvSpPr>
            <p:nvPr/>
          </p:nvSpPr>
          <p:spPr bwMode="auto">
            <a:xfrm>
              <a:off x="5807" y="2173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5" name="Rectangle 39"/>
            <p:cNvSpPr>
              <a:spLocks/>
            </p:cNvSpPr>
            <p:nvPr/>
          </p:nvSpPr>
          <p:spPr bwMode="auto">
            <a:xfrm>
              <a:off x="6207" y="1488"/>
              <a:ext cx="2289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.............CH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86056" name="Rectangle 40"/>
            <p:cNvSpPr>
              <a:spLocks/>
            </p:cNvSpPr>
            <p:nvPr/>
          </p:nvSpPr>
          <p:spPr bwMode="auto">
            <a:xfrm>
              <a:off x="6207" y="2064"/>
              <a:ext cx="219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.............CH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86058" name="Line 42"/>
            <p:cNvSpPr>
              <a:spLocks noChangeShapeType="1"/>
            </p:cNvSpPr>
            <p:nvPr/>
          </p:nvSpPr>
          <p:spPr bwMode="auto">
            <a:xfrm>
              <a:off x="4719" y="1597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59" name="Line 43"/>
            <p:cNvSpPr>
              <a:spLocks noChangeShapeType="1"/>
            </p:cNvSpPr>
            <p:nvPr/>
          </p:nvSpPr>
          <p:spPr bwMode="auto">
            <a:xfrm>
              <a:off x="4719" y="2165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60" name="Line 44"/>
            <p:cNvSpPr>
              <a:spLocks noChangeShapeType="1"/>
            </p:cNvSpPr>
            <p:nvPr/>
          </p:nvSpPr>
          <p:spPr bwMode="auto">
            <a:xfrm>
              <a:off x="4719" y="2733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61" name="Rectangle 45"/>
            <p:cNvSpPr>
              <a:spLocks/>
            </p:cNvSpPr>
            <p:nvPr/>
          </p:nvSpPr>
          <p:spPr bwMode="auto">
            <a:xfrm>
              <a:off x="4800" y="1523"/>
              <a:ext cx="10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62" name="Rectangle 46"/>
            <p:cNvSpPr>
              <a:spLocks/>
            </p:cNvSpPr>
            <p:nvPr/>
          </p:nvSpPr>
          <p:spPr bwMode="auto">
            <a:xfrm>
              <a:off x="4824" y="2075"/>
              <a:ext cx="10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63" name="Rectangle 47"/>
            <p:cNvSpPr>
              <a:spLocks/>
            </p:cNvSpPr>
            <p:nvPr/>
          </p:nvSpPr>
          <p:spPr bwMode="auto">
            <a:xfrm>
              <a:off x="4824" y="2659"/>
              <a:ext cx="10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65" name="Rectangle 49"/>
            <p:cNvSpPr>
              <a:spLocks/>
            </p:cNvSpPr>
            <p:nvPr/>
          </p:nvSpPr>
          <p:spPr bwMode="auto">
            <a:xfrm>
              <a:off x="4176" y="1200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66" name="Line 50"/>
            <p:cNvSpPr>
              <a:spLocks noChangeShapeType="1"/>
            </p:cNvSpPr>
            <p:nvPr/>
          </p:nvSpPr>
          <p:spPr bwMode="auto">
            <a:xfrm rot="10800000" flipH="1">
              <a:off x="4303" y="1763"/>
              <a:ext cx="0" cy="2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67" name="Rectangle 51"/>
            <p:cNvSpPr>
              <a:spLocks/>
            </p:cNvSpPr>
            <p:nvPr/>
          </p:nvSpPr>
          <p:spPr bwMode="auto">
            <a:xfrm>
              <a:off x="4200" y="2976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68" name="Line 52"/>
            <p:cNvSpPr>
              <a:spLocks noChangeShapeType="1"/>
            </p:cNvSpPr>
            <p:nvPr/>
          </p:nvSpPr>
          <p:spPr bwMode="auto">
            <a:xfrm rot="10800000" flipH="1">
              <a:off x="4303" y="2820"/>
              <a:ext cx="0" cy="1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69" name="Line 53"/>
            <p:cNvSpPr>
              <a:spLocks noChangeShapeType="1"/>
            </p:cNvSpPr>
            <p:nvPr/>
          </p:nvSpPr>
          <p:spPr bwMode="auto">
            <a:xfrm>
              <a:off x="4070" y="1597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0" name="Line 54"/>
            <p:cNvSpPr>
              <a:spLocks noChangeShapeType="1"/>
            </p:cNvSpPr>
            <p:nvPr/>
          </p:nvSpPr>
          <p:spPr bwMode="auto">
            <a:xfrm>
              <a:off x="4399" y="1597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1" name="Rectangle 55"/>
            <p:cNvSpPr>
              <a:spLocks/>
            </p:cNvSpPr>
            <p:nvPr/>
          </p:nvSpPr>
          <p:spPr bwMode="auto">
            <a:xfrm>
              <a:off x="4194" y="2096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72" name="Rectangle 56"/>
            <p:cNvSpPr>
              <a:spLocks/>
            </p:cNvSpPr>
            <p:nvPr/>
          </p:nvSpPr>
          <p:spPr bwMode="auto">
            <a:xfrm>
              <a:off x="4194" y="2664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73" name="Line 57"/>
            <p:cNvSpPr>
              <a:spLocks noChangeShapeType="1"/>
            </p:cNvSpPr>
            <p:nvPr/>
          </p:nvSpPr>
          <p:spPr bwMode="auto">
            <a:xfrm rot="10800000" flipH="1">
              <a:off x="4303" y="2307"/>
              <a:ext cx="0" cy="2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4" name="Rectangle 58"/>
            <p:cNvSpPr>
              <a:spLocks/>
            </p:cNvSpPr>
            <p:nvPr/>
          </p:nvSpPr>
          <p:spPr bwMode="auto">
            <a:xfrm>
              <a:off x="4202" y="1536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75" name="Line 59"/>
            <p:cNvSpPr>
              <a:spLocks noChangeShapeType="1"/>
            </p:cNvSpPr>
            <p:nvPr/>
          </p:nvSpPr>
          <p:spPr bwMode="auto">
            <a:xfrm rot="10800000" flipH="1">
              <a:off x="4303" y="1380"/>
              <a:ext cx="0" cy="1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6" name="Line 60"/>
            <p:cNvSpPr>
              <a:spLocks noChangeShapeType="1"/>
            </p:cNvSpPr>
            <p:nvPr/>
          </p:nvSpPr>
          <p:spPr bwMode="auto">
            <a:xfrm>
              <a:off x="4070" y="2725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7" name="Line 61"/>
            <p:cNvSpPr>
              <a:spLocks noChangeShapeType="1"/>
            </p:cNvSpPr>
            <p:nvPr/>
          </p:nvSpPr>
          <p:spPr bwMode="auto">
            <a:xfrm>
              <a:off x="4070" y="2165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8" name="Line 62"/>
            <p:cNvSpPr>
              <a:spLocks noChangeShapeType="1"/>
            </p:cNvSpPr>
            <p:nvPr/>
          </p:nvSpPr>
          <p:spPr bwMode="auto">
            <a:xfrm>
              <a:off x="4399" y="2165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79" name="Line 63"/>
            <p:cNvSpPr>
              <a:spLocks noChangeShapeType="1"/>
            </p:cNvSpPr>
            <p:nvPr/>
          </p:nvSpPr>
          <p:spPr bwMode="auto">
            <a:xfrm>
              <a:off x="4399" y="2733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80" name="Rectangle 64"/>
            <p:cNvSpPr>
              <a:spLocks/>
            </p:cNvSpPr>
            <p:nvPr/>
          </p:nvSpPr>
          <p:spPr bwMode="auto">
            <a:xfrm>
              <a:off x="4504" y="1544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81" name="Rectangle 65"/>
            <p:cNvSpPr>
              <a:spLocks/>
            </p:cNvSpPr>
            <p:nvPr/>
          </p:nvSpPr>
          <p:spPr bwMode="auto">
            <a:xfrm>
              <a:off x="4504" y="2096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82" name="Rectangle 66"/>
            <p:cNvSpPr>
              <a:spLocks/>
            </p:cNvSpPr>
            <p:nvPr/>
          </p:nvSpPr>
          <p:spPr bwMode="auto">
            <a:xfrm>
              <a:off x="4520" y="2680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83" name="Rectangle 67"/>
            <p:cNvSpPr>
              <a:spLocks/>
            </p:cNvSpPr>
            <p:nvPr/>
          </p:nvSpPr>
          <p:spPr bwMode="auto">
            <a:xfrm>
              <a:off x="3840" y="1536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84" name="Rectangle 68"/>
            <p:cNvSpPr>
              <a:spLocks/>
            </p:cNvSpPr>
            <p:nvPr/>
          </p:nvSpPr>
          <p:spPr bwMode="auto">
            <a:xfrm>
              <a:off x="3888" y="2112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85" name="Rectangle 69"/>
            <p:cNvSpPr>
              <a:spLocks/>
            </p:cNvSpPr>
            <p:nvPr/>
          </p:nvSpPr>
          <p:spPr bwMode="auto">
            <a:xfrm>
              <a:off x="3888" y="2664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086" name="Rectangle 70"/>
            <p:cNvSpPr>
              <a:spLocks/>
            </p:cNvSpPr>
            <p:nvPr/>
          </p:nvSpPr>
          <p:spPr bwMode="auto">
            <a:xfrm>
              <a:off x="5200" y="2024"/>
              <a:ext cx="121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+</a:t>
              </a:r>
            </a:p>
          </p:txBody>
        </p:sp>
        <p:sp>
          <p:nvSpPr>
            <p:cNvPr id="86088" name="Line 72"/>
            <p:cNvSpPr>
              <a:spLocks noChangeShapeType="1"/>
            </p:cNvSpPr>
            <p:nvPr/>
          </p:nvSpPr>
          <p:spPr bwMode="auto">
            <a:xfrm>
              <a:off x="4703" y="4101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89" name="Rectangle 73"/>
            <p:cNvSpPr>
              <a:spLocks/>
            </p:cNvSpPr>
            <p:nvPr/>
          </p:nvSpPr>
          <p:spPr bwMode="auto">
            <a:xfrm>
              <a:off x="4792" y="4040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90" name="Rectangle 74"/>
            <p:cNvSpPr>
              <a:spLocks/>
            </p:cNvSpPr>
            <p:nvPr/>
          </p:nvSpPr>
          <p:spPr bwMode="auto">
            <a:xfrm>
              <a:off x="4776" y="3744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91" name="Line 75"/>
            <p:cNvSpPr>
              <a:spLocks noChangeShapeType="1"/>
            </p:cNvSpPr>
            <p:nvPr/>
          </p:nvSpPr>
          <p:spPr bwMode="auto">
            <a:xfrm rot="10800000" flipH="1">
              <a:off x="4943" y="388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2" name="Line 76"/>
            <p:cNvSpPr>
              <a:spLocks noChangeShapeType="1"/>
            </p:cNvSpPr>
            <p:nvPr/>
          </p:nvSpPr>
          <p:spPr bwMode="auto">
            <a:xfrm rot="10800000" flipH="1">
              <a:off x="4911" y="388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3" name="Line 77"/>
            <p:cNvSpPr>
              <a:spLocks noChangeShapeType="1"/>
            </p:cNvSpPr>
            <p:nvPr/>
          </p:nvSpPr>
          <p:spPr bwMode="auto">
            <a:xfrm>
              <a:off x="5005" y="409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4" name="Rectangle 78"/>
            <p:cNvSpPr>
              <a:spLocks/>
            </p:cNvSpPr>
            <p:nvPr/>
          </p:nvSpPr>
          <p:spPr bwMode="auto">
            <a:xfrm>
              <a:off x="4768" y="4608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095" name="Rectangle 79"/>
            <p:cNvSpPr>
              <a:spLocks/>
            </p:cNvSpPr>
            <p:nvPr/>
          </p:nvSpPr>
          <p:spPr bwMode="auto">
            <a:xfrm>
              <a:off x="4752" y="4312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096" name="Line 80"/>
            <p:cNvSpPr>
              <a:spLocks noChangeShapeType="1"/>
            </p:cNvSpPr>
            <p:nvPr/>
          </p:nvSpPr>
          <p:spPr bwMode="auto">
            <a:xfrm rot="10800000" flipH="1">
              <a:off x="4919" y="445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7" name="Line 81"/>
            <p:cNvSpPr>
              <a:spLocks noChangeShapeType="1"/>
            </p:cNvSpPr>
            <p:nvPr/>
          </p:nvSpPr>
          <p:spPr bwMode="auto">
            <a:xfrm rot="10800000" flipH="1">
              <a:off x="4887" y="445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8" name="Line 82"/>
            <p:cNvSpPr>
              <a:spLocks noChangeShapeType="1"/>
            </p:cNvSpPr>
            <p:nvPr/>
          </p:nvSpPr>
          <p:spPr bwMode="auto">
            <a:xfrm>
              <a:off x="4981" y="4661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99" name="Rectangle 83"/>
            <p:cNvSpPr>
              <a:spLocks/>
            </p:cNvSpPr>
            <p:nvPr/>
          </p:nvSpPr>
          <p:spPr bwMode="auto">
            <a:xfrm>
              <a:off x="4792" y="5184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100" name="Rectangle 84"/>
            <p:cNvSpPr>
              <a:spLocks/>
            </p:cNvSpPr>
            <p:nvPr/>
          </p:nvSpPr>
          <p:spPr bwMode="auto">
            <a:xfrm>
              <a:off x="4776" y="4888"/>
              <a:ext cx="2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101" name="Line 85"/>
            <p:cNvSpPr>
              <a:spLocks noChangeShapeType="1"/>
            </p:cNvSpPr>
            <p:nvPr/>
          </p:nvSpPr>
          <p:spPr bwMode="auto">
            <a:xfrm rot="10800000" flipH="1">
              <a:off x="4943" y="503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2" name="Line 86"/>
            <p:cNvSpPr>
              <a:spLocks noChangeShapeType="1"/>
            </p:cNvSpPr>
            <p:nvPr/>
          </p:nvSpPr>
          <p:spPr bwMode="auto">
            <a:xfrm rot="10800000" flipH="1">
              <a:off x="4911" y="503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3" name="Line 87"/>
            <p:cNvSpPr>
              <a:spLocks noChangeShapeType="1"/>
            </p:cNvSpPr>
            <p:nvPr/>
          </p:nvSpPr>
          <p:spPr bwMode="auto">
            <a:xfrm>
              <a:off x="4703" y="5221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4" name="Line 88"/>
            <p:cNvSpPr>
              <a:spLocks noChangeShapeType="1"/>
            </p:cNvSpPr>
            <p:nvPr/>
          </p:nvSpPr>
          <p:spPr bwMode="auto">
            <a:xfrm>
              <a:off x="5005" y="52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5" name="Line 89"/>
            <p:cNvSpPr>
              <a:spLocks noChangeShapeType="1"/>
            </p:cNvSpPr>
            <p:nvPr/>
          </p:nvSpPr>
          <p:spPr bwMode="auto">
            <a:xfrm>
              <a:off x="4703" y="4661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6" name="Rectangle 90"/>
            <p:cNvSpPr>
              <a:spLocks/>
            </p:cNvSpPr>
            <p:nvPr/>
          </p:nvSpPr>
          <p:spPr bwMode="auto">
            <a:xfrm>
              <a:off x="5167" y="4008"/>
              <a:ext cx="2129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.............CH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86107" name="Rectangle 91"/>
            <p:cNvSpPr>
              <a:spLocks/>
            </p:cNvSpPr>
            <p:nvPr/>
          </p:nvSpPr>
          <p:spPr bwMode="auto">
            <a:xfrm>
              <a:off x="5167" y="4584"/>
              <a:ext cx="2321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.............CH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86108" name="Rectangle 92"/>
            <p:cNvSpPr>
              <a:spLocks/>
            </p:cNvSpPr>
            <p:nvPr/>
          </p:nvSpPr>
          <p:spPr bwMode="auto">
            <a:xfrm>
              <a:off x="5167" y="5136"/>
              <a:ext cx="232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.............CH</a:t>
              </a:r>
              <a:r>
                <a:rPr lang="en-US" sz="13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</a:p>
          </p:txBody>
        </p:sp>
        <p:sp>
          <p:nvSpPr>
            <p:cNvPr id="86110" name="Rectangle 94"/>
            <p:cNvSpPr>
              <a:spLocks/>
            </p:cNvSpPr>
            <p:nvPr/>
          </p:nvSpPr>
          <p:spPr bwMode="auto">
            <a:xfrm>
              <a:off x="4176" y="3696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111" name="Line 95"/>
            <p:cNvSpPr>
              <a:spLocks noChangeShapeType="1"/>
            </p:cNvSpPr>
            <p:nvPr/>
          </p:nvSpPr>
          <p:spPr bwMode="auto">
            <a:xfrm rot="10800000" flipH="1">
              <a:off x="4303" y="4259"/>
              <a:ext cx="0" cy="2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2" name="Rectangle 96"/>
            <p:cNvSpPr>
              <a:spLocks/>
            </p:cNvSpPr>
            <p:nvPr/>
          </p:nvSpPr>
          <p:spPr bwMode="auto">
            <a:xfrm>
              <a:off x="4176" y="5472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113" name="Line 97"/>
            <p:cNvSpPr>
              <a:spLocks noChangeShapeType="1"/>
            </p:cNvSpPr>
            <p:nvPr/>
          </p:nvSpPr>
          <p:spPr bwMode="auto">
            <a:xfrm rot="10800000" flipH="1">
              <a:off x="4303" y="5316"/>
              <a:ext cx="0" cy="1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4" name="Line 98"/>
            <p:cNvSpPr>
              <a:spLocks noChangeShapeType="1"/>
            </p:cNvSpPr>
            <p:nvPr/>
          </p:nvSpPr>
          <p:spPr bwMode="auto">
            <a:xfrm>
              <a:off x="4070" y="4093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5" name="Line 99"/>
            <p:cNvSpPr>
              <a:spLocks noChangeShapeType="1"/>
            </p:cNvSpPr>
            <p:nvPr/>
          </p:nvSpPr>
          <p:spPr bwMode="auto">
            <a:xfrm>
              <a:off x="4399" y="4093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6" name="Rectangle 100"/>
            <p:cNvSpPr>
              <a:spLocks/>
            </p:cNvSpPr>
            <p:nvPr/>
          </p:nvSpPr>
          <p:spPr bwMode="auto">
            <a:xfrm>
              <a:off x="4194" y="4592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117" name="Rectangle 101"/>
            <p:cNvSpPr>
              <a:spLocks/>
            </p:cNvSpPr>
            <p:nvPr/>
          </p:nvSpPr>
          <p:spPr bwMode="auto">
            <a:xfrm>
              <a:off x="4194" y="5160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118" name="Line 102"/>
            <p:cNvSpPr>
              <a:spLocks noChangeShapeType="1"/>
            </p:cNvSpPr>
            <p:nvPr/>
          </p:nvSpPr>
          <p:spPr bwMode="auto">
            <a:xfrm rot="10800000" flipH="1">
              <a:off x="4303" y="4803"/>
              <a:ext cx="0" cy="2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9" name="Rectangle 103"/>
            <p:cNvSpPr>
              <a:spLocks/>
            </p:cNvSpPr>
            <p:nvPr/>
          </p:nvSpPr>
          <p:spPr bwMode="auto">
            <a:xfrm>
              <a:off x="4202" y="4032"/>
              <a:ext cx="20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6120" name="Line 104"/>
            <p:cNvSpPr>
              <a:spLocks noChangeShapeType="1"/>
            </p:cNvSpPr>
            <p:nvPr/>
          </p:nvSpPr>
          <p:spPr bwMode="auto">
            <a:xfrm rot="10800000" flipH="1">
              <a:off x="4303" y="3876"/>
              <a:ext cx="0" cy="1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1" name="Line 105"/>
            <p:cNvSpPr>
              <a:spLocks noChangeShapeType="1"/>
            </p:cNvSpPr>
            <p:nvPr/>
          </p:nvSpPr>
          <p:spPr bwMode="auto">
            <a:xfrm>
              <a:off x="4070" y="5221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2" name="Line 106"/>
            <p:cNvSpPr>
              <a:spLocks noChangeShapeType="1"/>
            </p:cNvSpPr>
            <p:nvPr/>
          </p:nvSpPr>
          <p:spPr bwMode="auto">
            <a:xfrm>
              <a:off x="4070" y="4661"/>
              <a:ext cx="14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3" name="Line 107"/>
            <p:cNvSpPr>
              <a:spLocks noChangeShapeType="1"/>
            </p:cNvSpPr>
            <p:nvPr/>
          </p:nvSpPr>
          <p:spPr bwMode="auto">
            <a:xfrm>
              <a:off x="4399" y="4661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4" name="Line 108"/>
            <p:cNvSpPr>
              <a:spLocks noChangeShapeType="1"/>
            </p:cNvSpPr>
            <p:nvPr/>
          </p:nvSpPr>
          <p:spPr bwMode="auto">
            <a:xfrm>
              <a:off x="4399" y="5229"/>
              <a:ext cx="1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5" name="Rectangle 109"/>
            <p:cNvSpPr>
              <a:spLocks/>
            </p:cNvSpPr>
            <p:nvPr/>
          </p:nvSpPr>
          <p:spPr bwMode="auto">
            <a:xfrm>
              <a:off x="4464" y="4019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126" name="Rectangle 110"/>
            <p:cNvSpPr>
              <a:spLocks/>
            </p:cNvSpPr>
            <p:nvPr/>
          </p:nvSpPr>
          <p:spPr bwMode="auto">
            <a:xfrm>
              <a:off x="4464" y="4571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127" name="Rectangle 111"/>
            <p:cNvSpPr>
              <a:spLocks/>
            </p:cNvSpPr>
            <p:nvPr/>
          </p:nvSpPr>
          <p:spPr bwMode="auto">
            <a:xfrm>
              <a:off x="4480" y="5155"/>
              <a:ext cx="11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6128" name="Rectangle 112"/>
            <p:cNvSpPr>
              <a:spLocks/>
            </p:cNvSpPr>
            <p:nvPr/>
          </p:nvSpPr>
          <p:spPr bwMode="auto">
            <a:xfrm>
              <a:off x="3840" y="4008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129" name="Rectangle 113"/>
            <p:cNvSpPr>
              <a:spLocks/>
            </p:cNvSpPr>
            <p:nvPr/>
          </p:nvSpPr>
          <p:spPr bwMode="auto">
            <a:xfrm>
              <a:off x="3840" y="4584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6130" name="Rectangle 114"/>
            <p:cNvSpPr>
              <a:spLocks/>
            </p:cNvSpPr>
            <p:nvPr/>
          </p:nvSpPr>
          <p:spPr bwMode="auto">
            <a:xfrm>
              <a:off x="3840" y="5136"/>
              <a:ext cx="18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3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grpSp>
          <p:nvGrpSpPr>
            <p:cNvPr id="86131" name="Group 115"/>
            <p:cNvGrpSpPr>
              <a:grpSpLocks/>
            </p:cNvGrpSpPr>
            <p:nvPr/>
          </p:nvGrpSpPr>
          <p:grpSpPr bwMode="auto">
            <a:xfrm>
              <a:off x="4634" y="663"/>
              <a:ext cx="1320" cy="830"/>
              <a:chOff x="0" y="0"/>
              <a:chExt cx="1320" cy="829"/>
            </a:xfrm>
          </p:grpSpPr>
          <p:sp>
            <p:nvSpPr>
              <p:cNvPr id="86132" name="Rectangle 116"/>
              <p:cNvSpPr>
                <a:spLocks/>
              </p:cNvSpPr>
              <p:nvPr/>
            </p:nvSpPr>
            <p:spPr bwMode="auto">
              <a:xfrm>
                <a:off x="0" y="0"/>
                <a:ext cx="1320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marL="80364" algn="ctr">
                  <a:tabLst>
                    <a:tab pos="366104" algn="l"/>
                  </a:tabLst>
                </a:pPr>
                <a:r>
                  <a:rPr lang="en-US" sz="130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Water is lost to form an ester bond</a:t>
                </a:r>
              </a:p>
            </p:txBody>
          </p:sp>
          <p:sp>
            <p:nvSpPr>
              <p:cNvPr id="86133" name="Line 117"/>
              <p:cNvSpPr>
                <a:spLocks noChangeShapeType="1"/>
              </p:cNvSpPr>
              <p:nvPr/>
            </p:nvSpPr>
            <p:spPr bwMode="auto">
              <a:xfrm rot="10800000" flipH="1">
                <a:off x="319" y="360"/>
                <a:ext cx="273" cy="449"/>
              </a:xfrm>
              <a:prstGeom prst="line">
                <a:avLst/>
              </a:prstGeom>
              <a:noFill/>
              <a:ln w="25400">
                <a:solidFill>
                  <a:srgbClr val="FF0017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134" name="Line 118"/>
              <p:cNvSpPr>
                <a:spLocks noChangeShapeType="1"/>
              </p:cNvSpPr>
              <p:nvPr/>
            </p:nvSpPr>
            <p:spPr bwMode="auto">
              <a:xfrm rot="10800000">
                <a:off x="741" y="363"/>
                <a:ext cx="244" cy="424"/>
              </a:xfrm>
              <a:prstGeom prst="line">
                <a:avLst/>
              </a:prstGeom>
              <a:noFill/>
              <a:ln w="25400">
                <a:solidFill>
                  <a:srgbClr val="FF0017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6017" name="Rectangle 1"/>
          <p:cNvSpPr>
            <a:spLocks noChangeArrowheads="1"/>
          </p:cNvSpPr>
          <p:nvPr>
            <p:ph type="title"/>
          </p:nvPr>
        </p:nvSpPr>
        <p:spPr>
          <a:xfrm>
            <a:off x="0" y="0"/>
            <a:ext cx="9188648" cy="85725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Lipid Condensation </a:t>
            </a:r>
          </a:p>
        </p:txBody>
      </p:sp>
      <p:sp>
        <p:nvSpPr>
          <p:cNvPr id="86018" name="Rectangle 2"/>
          <p:cNvSpPr>
            <a:spLocks noChangeArrowheads="1"/>
          </p:cNvSpPr>
          <p:nvPr>
            <p:ph type="body" idx="1"/>
          </p:nvPr>
        </p:nvSpPr>
        <p:spPr>
          <a:xfrm>
            <a:off x="392906" y="1303734"/>
            <a:ext cx="3545086" cy="4491633"/>
          </a:xfrm>
          <a:ln/>
        </p:spPr>
        <p:txBody>
          <a:bodyPr/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721047" algn="l"/>
                <a:tab pos="721047" algn="l"/>
              </a:tabLst>
            </a:pPr>
            <a:r>
              <a:rPr lang="en-US" sz="1700" b="1" smtClean="0">
                <a:solidFill>
                  <a:srgbClr val="2D00FA"/>
                </a:solidFill>
              </a:rPr>
              <a:t>Triglycerides </a:t>
            </a:r>
            <a:r>
              <a:rPr lang="en-US" sz="1700" smtClean="0"/>
              <a:t>form </a:t>
            </a:r>
            <a:r>
              <a:rPr lang="en-US" sz="1700" dirty="0"/>
              <a:t>when glycerol bonds with three fatty acids.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721047" algn="l"/>
                <a:tab pos="721047" algn="l"/>
              </a:tabLst>
            </a:pPr>
            <a:r>
              <a:rPr lang="en-US" sz="1700" dirty="0"/>
              <a:t>Glycerol is an </a:t>
            </a:r>
            <a:r>
              <a:rPr lang="en-US" sz="1700" b="1" dirty="0">
                <a:solidFill>
                  <a:srgbClr val="2D00FA"/>
                </a:solidFill>
              </a:rPr>
              <a:t>alcohol</a:t>
            </a:r>
            <a:r>
              <a:rPr lang="en-US" sz="1700" dirty="0"/>
              <a:t> containing three carbons. </a:t>
            </a:r>
          </a:p>
          <a:p>
            <a:pPr marL="703188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721047" algn="l"/>
                <a:tab pos="721047" algn="l"/>
              </a:tabLst>
            </a:pPr>
            <a:r>
              <a:rPr lang="en-US" sz="1700" dirty="0"/>
              <a:t>Each carbon is bonded to a hydroxyl (–OH) group.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721047" algn="l"/>
                <a:tab pos="721047" algn="l"/>
              </a:tabLst>
            </a:pPr>
            <a:r>
              <a:rPr lang="en-US" sz="1700" dirty="0"/>
              <a:t>When glycerol bonds with the fatty acid, an </a:t>
            </a:r>
            <a:r>
              <a:rPr lang="en-US" sz="1700" b="1" dirty="0">
                <a:solidFill>
                  <a:srgbClr val="2D00FA"/>
                </a:solidFill>
              </a:rPr>
              <a:t>ester bond</a:t>
            </a:r>
            <a:r>
              <a:rPr lang="en-US" sz="1700" dirty="0"/>
              <a:t> is formed and water is released.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721047" algn="l"/>
                <a:tab pos="721047" algn="l"/>
              </a:tabLst>
            </a:pPr>
            <a:r>
              <a:rPr lang="en-US" sz="1700" dirty="0"/>
              <a:t>Three separate condensation reactions are involved in producing a triglyceride.</a:t>
            </a:r>
          </a:p>
        </p:txBody>
      </p:sp>
      <p:sp>
        <p:nvSpPr>
          <p:cNvPr id="86057" name="Rectangle 41"/>
          <p:cNvSpPr>
            <a:spLocks/>
          </p:cNvSpPr>
          <p:nvPr/>
        </p:nvSpPr>
        <p:spPr bwMode="auto">
          <a:xfrm>
            <a:off x="6928322" y="2946797"/>
            <a:ext cx="3090788" cy="2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.............CH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138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75109"/>
          </a:xfrm>
          <a:ln/>
        </p:spPr>
        <p:txBody>
          <a:bodyPr anchor="b"/>
          <a:lstStyle/>
          <a:p>
            <a:pPr>
              <a:lnSpc>
                <a:spcPct val="68000"/>
              </a:lnSpc>
              <a:tabLst>
                <a:tab pos="669703" algn="l"/>
              </a:tabLst>
            </a:pPr>
            <a:r>
              <a:rPr lang="en-US"/>
              <a:t>Biological Roles of Lipids</a:t>
            </a:r>
          </a:p>
        </p:txBody>
      </p:sp>
      <p:sp>
        <p:nvSpPr>
          <p:cNvPr id="76802" name="Rectangle 2"/>
          <p:cNvSpPr>
            <a:spLocks/>
          </p:cNvSpPr>
          <p:nvPr/>
        </p:nvSpPr>
        <p:spPr bwMode="auto">
          <a:xfrm>
            <a:off x="-2625328" y="6590109"/>
            <a:ext cx="2812852" cy="12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Fat absorbs shocks. Organs that are prone to bumps and shocks (e.g. kidneys) are cushioned with a relatively thick layer of fat.</a:t>
            </a:r>
          </a:p>
        </p:txBody>
      </p:sp>
      <p:grpSp>
        <p:nvGrpSpPr>
          <p:cNvPr id="76804" name="Group 4"/>
          <p:cNvGrpSpPr>
            <a:grpSpLocks/>
          </p:cNvGrpSpPr>
          <p:nvPr/>
        </p:nvGrpSpPr>
        <p:grpSpPr bwMode="auto">
          <a:xfrm>
            <a:off x="6223992" y="3162193"/>
            <a:ext cx="2714625" cy="2928938"/>
            <a:chOff x="0" y="0"/>
            <a:chExt cx="2432" cy="2624"/>
          </a:xfrm>
        </p:grpSpPr>
        <p:pic>
          <p:nvPicPr>
            <p:cNvPr id="7680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" y="0"/>
              <a:ext cx="2263" cy="1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6806" name="Rectangle 6"/>
            <p:cNvSpPr>
              <a:spLocks/>
            </p:cNvSpPr>
            <p:nvPr/>
          </p:nvSpPr>
          <p:spPr bwMode="auto">
            <a:xfrm>
              <a:off x="0" y="1784"/>
              <a:ext cx="2432" cy="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0000"/>
                </a:lnSpc>
                <a:tabLst>
                  <a:tab pos="366104" algn="l"/>
                </a:tabLst>
              </a:pP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Phospholipids form the </a:t>
              </a:r>
              <a:r>
                <a:rPr lang="en-US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structural framework</a:t>
              </a: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of cellular membranes, e.g. the plasma membrane (above).</a:t>
              </a:r>
            </a:p>
          </p:txBody>
        </p:sp>
        <p:sp>
          <p:nvSpPr>
            <p:cNvPr id="76807" name="Line 7"/>
            <p:cNvSpPr>
              <a:spLocks noChangeShapeType="1"/>
            </p:cNvSpPr>
            <p:nvPr/>
          </p:nvSpPr>
          <p:spPr bwMode="auto">
            <a:xfrm>
              <a:off x="1240" y="856"/>
              <a:ext cx="113" cy="161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808" name="Group 8"/>
          <p:cNvGrpSpPr>
            <a:grpSpLocks/>
          </p:cNvGrpSpPr>
          <p:nvPr/>
        </p:nvGrpSpPr>
        <p:grpSpPr bwMode="auto">
          <a:xfrm>
            <a:off x="160734" y="892969"/>
            <a:ext cx="3171156" cy="4830961"/>
            <a:chOff x="0" y="0"/>
            <a:chExt cx="2841" cy="4328"/>
          </a:xfrm>
        </p:grpSpPr>
        <p:pic>
          <p:nvPicPr>
            <p:cNvPr id="7680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320"/>
              <a:ext cx="2264" cy="1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6810" name="Rectangle 10"/>
            <p:cNvSpPr>
              <a:spLocks/>
            </p:cNvSpPr>
            <p:nvPr/>
          </p:nvSpPr>
          <p:spPr bwMode="auto">
            <a:xfrm>
              <a:off x="336" y="3088"/>
              <a:ext cx="2176" cy="1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0000"/>
                </a:lnSpc>
                <a:tabLst>
                  <a:tab pos="366104" algn="l"/>
                </a:tabLst>
              </a:pP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Lipids are concentrated sources of </a:t>
              </a:r>
              <a:r>
                <a:rPr lang="en-US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energy</a:t>
              </a: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and can be broken down (through fatty acid oxidation in the mitochondria) to provide fuel for aerobic respiration</a:t>
              </a:r>
            </a:p>
          </p:txBody>
        </p:sp>
        <p:pic>
          <p:nvPicPr>
            <p:cNvPr id="76811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66" cy="1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6812" name="Rectangle 12"/>
            <p:cNvSpPr>
              <a:spLocks/>
            </p:cNvSpPr>
            <p:nvPr/>
          </p:nvSpPr>
          <p:spPr bwMode="auto">
            <a:xfrm>
              <a:off x="1481" y="536"/>
              <a:ext cx="1360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Mitochondrion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(false color TEM)</a:t>
              </a:r>
            </a:p>
          </p:txBody>
        </p:sp>
      </p:grpSp>
      <p:grpSp>
        <p:nvGrpSpPr>
          <p:cNvPr id="76813" name="Group 13"/>
          <p:cNvGrpSpPr>
            <a:grpSpLocks/>
          </p:cNvGrpSpPr>
          <p:nvPr/>
        </p:nvGrpSpPr>
        <p:grpSpPr bwMode="auto">
          <a:xfrm>
            <a:off x="3437930" y="1113946"/>
            <a:ext cx="3589734" cy="4634508"/>
            <a:chOff x="0" y="0"/>
            <a:chExt cx="3216" cy="4152"/>
          </a:xfrm>
        </p:grpSpPr>
        <p:pic>
          <p:nvPicPr>
            <p:cNvPr id="76814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12"/>
              <a:ext cx="2264" cy="1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6815" name="Rectangle 15"/>
            <p:cNvSpPr>
              <a:spLocks/>
            </p:cNvSpPr>
            <p:nvPr/>
          </p:nvSpPr>
          <p:spPr bwMode="auto">
            <a:xfrm>
              <a:off x="56" y="3312"/>
              <a:ext cx="1952" cy="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0000"/>
                </a:lnSpc>
                <a:tabLst>
                  <a:tab pos="366104" algn="l"/>
                </a:tabLst>
              </a:pP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Waxes and oils, when secreted on to surfaces provide </a:t>
              </a:r>
              <a:r>
                <a:rPr lang="en-US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waterproofing</a:t>
              </a: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in plants and animals.</a:t>
              </a:r>
            </a:p>
          </p:txBody>
        </p:sp>
        <p:pic>
          <p:nvPicPr>
            <p:cNvPr id="76816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0"/>
              <a:ext cx="2784" cy="2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2533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75109"/>
          </a:xfrm>
          <a:ln/>
        </p:spPr>
        <p:txBody>
          <a:bodyPr anchor="b"/>
          <a:lstStyle/>
          <a:p>
            <a:pPr>
              <a:lnSpc>
                <a:spcPct val="68000"/>
              </a:lnSpc>
              <a:tabLst>
                <a:tab pos="669703" algn="l"/>
              </a:tabLst>
            </a:pPr>
            <a:r>
              <a:rPr lang="en-US"/>
              <a:t>Biological Roles of Lipids</a:t>
            </a:r>
          </a:p>
        </p:txBody>
      </p:sp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2920008" y="2018109"/>
            <a:ext cx="3071813" cy="2964656"/>
            <a:chOff x="0" y="0"/>
            <a:chExt cx="2752" cy="2656"/>
          </a:xfrm>
        </p:grpSpPr>
        <p:pic>
          <p:nvPicPr>
            <p:cNvPr id="778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0"/>
              <a:ext cx="2264" cy="1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7828" name="Rectangle 4"/>
            <p:cNvSpPr>
              <a:spLocks/>
            </p:cNvSpPr>
            <p:nvPr/>
          </p:nvSpPr>
          <p:spPr bwMode="auto">
            <a:xfrm>
              <a:off x="0" y="1816"/>
              <a:ext cx="2752" cy="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0000"/>
                </a:lnSpc>
                <a:tabLst>
                  <a:tab pos="366104" algn="l"/>
                </a:tabLst>
              </a:pP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Lipids are a source of </a:t>
              </a:r>
              <a:r>
                <a:rPr lang="en-US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metabolic water</a:t>
              </a: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. During respiration, stored lipids are metabolized for energy, producing water and carbon dioxide.</a:t>
              </a:r>
            </a:p>
          </p:txBody>
        </p:sp>
      </p:grpSp>
      <p:grpSp>
        <p:nvGrpSpPr>
          <p:cNvPr id="77829" name="Group 5"/>
          <p:cNvGrpSpPr>
            <a:grpSpLocks/>
          </p:cNvGrpSpPr>
          <p:nvPr/>
        </p:nvGrpSpPr>
        <p:grpSpPr bwMode="auto">
          <a:xfrm>
            <a:off x="330398" y="1062633"/>
            <a:ext cx="2527102" cy="3143250"/>
            <a:chOff x="0" y="0"/>
            <a:chExt cx="2264" cy="2816"/>
          </a:xfrm>
        </p:grpSpPr>
        <p:grpSp>
          <p:nvGrpSpPr>
            <p:cNvPr id="77830" name="Group 6"/>
            <p:cNvGrpSpPr>
              <a:grpSpLocks/>
            </p:cNvGrpSpPr>
            <p:nvPr/>
          </p:nvGrpSpPr>
          <p:grpSpPr bwMode="auto">
            <a:xfrm>
              <a:off x="0" y="0"/>
              <a:ext cx="2264" cy="2816"/>
              <a:chOff x="0" y="0"/>
              <a:chExt cx="2264" cy="2816"/>
            </a:xfrm>
          </p:grpSpPr>
          <p:sp>
            <p:nvSpPr>
              <p:cNvPr id="77831" name="Rectangle 7"/>
              <p:cNvSpPr>
                <a:spLocks/>
              </p:cNvSpPr>
              <p:nvPr/>
            </p:nvSpPr>
            <p:spPr bwMode="auto">
              <a:xfrm>
                <a:off x="72" y="1776"/>
                <a:ext cx="2120" cy="1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 algn="ctr">
                  <a:lnSpc>
                    <a:spcPct val="110000"/>
                  </a:lnSpc>
                  <a:tabLst>
                    <a:tab pos="366104" algn="l"/>
                  </a:tabLst>
                </a:pPr>
                <a:r>
                  <a:rPr lang="en-US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Fat </a:t>
                </a:r>
                <a:r>
                  <a:rPr lang="en-US" b="1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absorbs shocks</a:t>
                </a:r>
                <a:r>
                  <a:rPr lang="en-US" sz="1400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. </a:t>
                </a:r>
                <a:r>
                  <a:rPr lang="en-US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Organs that are prone to bumps and shocks (e.g. kidneys) are cushioned with a relatively thick layer of fat</a:t>
                </a:r>
                <a:r>
                  <a:rPr lang="en-US" sz="1400" dirty="0">
                    <a:solidFill>
                      <a:srgbClr val="2D00FA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.</a:t>
                </a:r>
              </a:p>
            </p:txBody>
          </p:sp>
          <p:pic>
            <p:nvPicPr>
              <p:cNvPr id="7783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64" cy="16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7833" name="Rectangle 9"/>
            <p:cNvSpPr>
              <a:spLocks/>
            </p:cNvSpPr>
            <p:nvPr/>
          </p:nvSpPr>
          <p:spPr bwMode="auto">
            <a:xfrm>
              <a:off x="240" y="1144"/>
              <a:ext cx="178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i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white fat tissue (arrows) is visible in this ox kidney</a:t>
              </a:r>
            </a:p>
          </p:txBody>
        </p:sp>
        <p:sp>
          <p:nvSpPr>
            <p:cNvPr id="77834" name="Line 10"/>
            <p:cNvSpPr>
              <a:spLocks noChangeShapeType="1"/>
            </p:cNvSpPr>
            <p:nvPr/>
          </p:nvSpPr>
          <p:spPr bwMode="auto">
            <a:xfrm>
              <a:off x="1592" y="656"/>
              <a:ext cx="113" cy="161"/>
            </a:xfrm>
            <a:prstGeom prst="line">
              <a:avLst/>
            </a:prstGeom>
            <a:noFill/>
            <a:ln w="38100">
              <a:solidFill>
                <a:srgbClr val="F8FF23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35" name="Line 11"/>
            <p:cNvSpPr>
              <a:spLocks noChangeShapeType="1"/>
            </p:cNvSpPr>
            <p:nvPr/>
          </p:nvSpPr>
          <p:spPr bwMode="auto">
            <a:xfrm>
              <a:off x="976" y="592"/>
              <a:ext cx="113" cy="161"/>
            </a:xfrm>
            <a:prstGeom prst="line">
              <a:avLst/>
            </a:prstGeom>
            <a:noFill/>
            <a:ln w="38100">
              <a:solidFill>
                <a:srgbClr val="F8FF23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7836" name="Group 12"/>
          <p:cNvGrpSpPr>
            <a:grpSpLocks/>
          </p:cNvGrpSpPr>
          <p:nvPr/>
        </p:nvGrpSpPr>
        <p:grpSpPr bwMode="auto">
          <a:xfrm>
            <a:off x="6223992" y="1460539"/>
            <a:ext cx="2607469" cy="4723805"/>
            <a:chOff x="0" y="0"/>
            <a:chExt cx="2336" cy="4232"/>
          </a:xfrm>
        </p:grpSpPr>
        <p:pic>
          <p:nvPicPr>
            <p:cNvPr id="77837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" y="1440"/>
              <a:ext cx="2264" cy="1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7838" name="Rectangle 14"/>
            <p:cNvSpPr>
              <a:spLocks/>
            </p:cNvSpPr>
            <p:nvPr/>
          </p:nvSpPr>
          <p:spPr bwMode="auto">
            <a:xfrm>
              <a:off x="0" y="3192"/>
              <a:ext cx="2320" cy="1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0000"/>
                </a:lnSpc>
                <a:tabLst>
                  <a:tab pos="366104" algn="l"/>
                </a:tabLst>
              </a:pP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Stored lipids provide </a:t>
              </a:r>
              <a:r>
                <a:rPr lang="en-US" b="1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insulation</a:t>
              </a:r>
              <a:r>
                <a:rPr lang="en-US" dirty="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in extreme environments. Increased body fat levels in winter reduce heat losses to the environment.</a:t>
              </a:r>
            </a:p>
          </p:txBody>
        </p:sp>
        <p:pic>
          <p:nvPicPr>
            <p:cNvPr id="77839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" y="0"/>
              <a:ext cx="1056" cy="1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1266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>
            <p:ph type="title"/>
          </p:nvPr>
        </p:nvSpPr>
        <p:spPr>
          <a:xfrm>
            <a:off x="-26789" y="-8929"/>
            <a:ext cx="6822281" cy="536786"/>
          </a:xfrm>
          <a:ln/>
        </p:spPr>
        <p:txBody>
          <a:bodyPr anchor="b">
            <a:normAutofit fontScale="90000"/>
          </a:bodyPr>
          <a:lstStyle/>
          <a:p>
            <a:pPr>
              <a:tabLst>
                <a:tab pos="669703" algn="l"/>
              </a:tabLst>
            </a:pPr>
            <a:r>
              <a:rPr lang="en-US" dirty="0"/>
              <a:t>Fats and Oils</a:t>
            </a:r>
          </a:p>
        </p:txBody>
      </p:sp>
      <p:sp>
        <p:nvSpPr>
          <p:cNvPr id="78850" name="Rectangle 2"/>
          <p:cNvSpPr>
            <a:spLocks noChangeArrowheads="1"/>
          </p:cNvSpPr>
          <p:nvPr>
            <p:ph type="body" idx="1"/>
          </p:nvPr>
        </p:nvSpPr>
        <p:spPr>
          <a:xfrm>
            <a:off x="205383" y="527857"/>
            <a:ext cx="6295430" cy="2768203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The most common lipids in living things are the </a:t>
            </a:r>
            <a:r>
              <a:rPr lang="en-US" sz="2000" b="1" dirty="0">
                <a:solidFill>
                  <a:srgbClr val="2D00FA"/>
                </a:solidFill>
              </a:rPr>
              <a:t>neutral fats</a:t>
            </a:r>
            <a:r>
              <a:rPr lang="en-US" sz="2000" dirty="0"/>
              <a:t>. They make up the fats and oils found in plants and animals. 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Fats and oils are formed by condensation reactions between fatty acids and glycerol to form </a:t>
            </a:r>
            <a:r>
              <a:rPr lang="en-US" sz="2000" b="1" dirty="0">
                <a:solidFill>
                  <a:srgbClr val="2D00FA"/>
                </a:solidFill>
              </a:rPr>
              <a:t>ester links</a:t>
            </a:r>
            <a:r>
              <a:rPr lang="en-US" sz="2000" dirty="0"/>
              <a:t> (–COO–).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055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One fatty acid = </a:t>
            </a:r>
            <a:r>
              <a:rPr lang="en-US" sz="2000" b="1" dirty="0" err="1"/>
              <a:t>monoglyceride</a:t>
            </a:r>
            <a:endParaRPr lang="en-US" sz="20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055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Two fatty acids = </a:t>
            </a:r>
            <a:r>
              <a:rPr lang="en-US" sz="2000" b="1" dirty="0" err="1"/>
              <a:t>diglyceride</a:t>
            </a:r>
            <a:endParaRPr lang="en-US" sz="2000" dirty="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055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Three fatty acids = triglyceride or </a:t>
            </a:r>
            <a:r>
              <a:rPr lang="en-US" sz="2000" b="1" dirty="0">
                <a:solidFill>
                  <a:srgbClr val="2D00FA"/>
                </a:solidFill>
              </a:rPr>
              <a:t>triacylglycerol</a:t>
            </a:r>
            <a:r>
              <a:rPr lang="en-US" sz="2000" dirty="0"/>
              <a:t>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055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2000" dirty="0" err="1"/>
              <a:t>Triacylglycerols</a:t>
            </a:r>
            <a:r>
              <a:rPr lang="en-US" sz="2000" dirty="0"/>
              <a:t> are the most common of these.</a:t>
            </a: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2" y="330398"/>
            <a:ext cx="1946672" cy="2495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8852" name="Rectangle 4"/>
          <p:cNvSpPr>
            <a:spLocks/>
          </p:cNvSpPr>
          <p:nvPr/>
        </p:nvSpPr>
        <p:spPr bwMode="auto">
          <a:xfrm>
            <a:off x="6635875" y="2964656"/>
            <a:ext cx="2187773" cy="44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6000"/>
              </a:lnSpc>
              <a:tabLst>
                <a:tab pos="366104" algn="l"/>
              </a:tabLst>
            </a:pPr>
            <a:r>
              <a:rPr lang="en-US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Globules of fat or oil are compact and relatively inert</a:t>
            </a:r>
          </a:p>
        </p:txBody>
      </p:sp>
      <p:sp>
        <p:nvSpPr>
          <p:cNvPr id="78854" name="Rectangle 6"/>
          <p:cNvSpPr>
            <a:spLocks/>
          </p:cNvSpPr>
          <p:nvPr/>
        </p:nvSpPr>
        <p:spPr bwMode="auto">
          <a:xfrm>
            <a:off x="484436" y="6499697"/>
            <a:ext cx="1026914" cy="312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Glycerol</a:t>
            </a:r>
          </a:p>
        </p:txBody>
      </p:sp>
      <p:sp>
        <p:nvSpPr>
          <p:cNvPr id="78855" name="Rectangle 7"/>
          <p:cNvSpPr>
            <a:spLocks/>
          </p:cNvSpPr>
          <p:nvPr/>
        </p:nvSpPr>
        <p:spPr bwMode="auto">
          <a:xfrm>
            <a:off x="1606228" y="4181078"/>
            <a:ext cx="6818932" cy="2259211"/>
          </a:xfrm>
          <a:prstGeom prst="rect">
            <a:avLst/>
          </a:prstGeom>
          <a:solidFill>
            <a:srgbClr val="FDCD6B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>
                    <a:alpha val="59999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56" name="Rectangle 8"/>
          <p:cNvSpPr>
            <a:spLocks/>
          </p:cNvSpPr>
          <p:nvPr/>
        </p:nvSpPr>
        <p:spPr bwMode="auto">
          <a:xfrm>
            <a:off x="437555" y="4170164"/>
            <a:ext cx="1105049" cy="2259211"/>
          </a:xfrm>
          <a:prstGeom prst="rect">
            <a:avLst/>
          </a:prstGeom>
          <a:solidFill>
            <a:srgbClr val="FBDF22">
              <a:alpha val="4470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57" name="Rectangle 9"/>
          <p:cNvSpPr>
            <a:spLocks/>
          </p:cNvSpPr>
          <p:nvPr/>
        </p:nvSpPr>
        <p:spPr bwMode="auto">
          <a:xfrm>
            <a:off x="1401961" y="4579814"/>
            <a:ext cx="562570" cy="250031"/>
          </a:xfrm>
          <a:prstGeom prst="rect">
            <a:avLst/>
          </a:prstGeom>
          <a:solidFill>
            <a:srgbClr val="FF0017">
              <a:alpha val="50980"/>
            </a:srgbClr>
          </a:solidFill>
          <a:ln w="38100">
            <a:solidFill>
              <a:srgbClr val="FF0017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58" name="Rectangle 10"/>
          <p:cNvSpPr>
            <a:spLocks/>
          </p:cNvSpPr>
          <p:nvPr/>
        </p:nvSpPr>
        <p:spPr bwMode="auto">
          <a:xfrm>
            <a:off x="1401961" y="5187033"/>
            <a:ext cx="562570" cy="250031"/>
          </a:xfrm>
          <a:prstGeom prst="rect">
            <a:avLst/>
          </a:prstGeom>
          <a:solidFill>
            <a:srgbClr val="FF0017">
              <a:alpha val="50980"/>
            </a:srgbClr>
          </a:solidFill>
          <a:ln w="38100">
            <a:solidFill>
              <a:srgbClr val="FF0017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59" name="Rectangle 11"/>
          <p:cNvSpPr>
            <a:spLocks/>
          </p:cNvSpPr>
          <p:nvPr/>
        </p:nvSpPr>
        <p:spPr bwMode="auto">
          <a:xfrm>
            <a:off x="1401961" y="5829970"/>
            <a:ext cx="562570" cy="250031"/>
          </a:xfrm>
          <a:prstGeom prst="rect">
            <a:avLst/>
          </a:prstGeom>
          <a:solidFill>
            <a:srgbClr val="FF0017">
              <a:alpha val="50980"/>
            </a:srgbClr>
          </a:solidFill>
          <a:ln w="38100">
            <a:solidFill>
              <a:srgbClr val="FF0017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60" name="Rectangle 12"/>
          <p:cNvSpPr>
            <a:spLocks/>
          </p:cNvSpPr>
          <p:nvPr/>
        </p:nvSpPr>
        <p:spPr bwMode="auto">
          <a:xfrm>
            <a:off x="855018" y="4268390"/>
            <a:ext cx="20873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78861" name="Line 13"/>
          <p:cNvSpPr>
            <a:spLocks noChangeShapeType="1"/>
          </p:cNvSpPr>
          <p:nvPr/>
        </p:nvSpPr>
        <p:spPr bwMode="auto">
          <a:xfrm rot="10800000" flipH="1">
            <a:off x="972220" y="4877842"/>
            <a:ext cx="0" cy="27012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62" name="Rectangle 14"/>
          <p:cNvSpPr>
            <a:spLocks/>
          </p:cNvSpPr>
          <p:nvPr/>
        </p:nvSpPr>
        <p:spPr bwMode="auto">
          <a:xfrm>
            <a:off x="828229" y="6215062"/>
            <a:ext cx="20873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78863" name="Line 15"/>
          <p:cNvSpPr>
            <a:spLocks noChangeShapeType="1"/>
          </p:cNvSpPr>
          <p:nvPr/>
        </p:nvSpPr>
        <p:spPr bwMode="auto">
          <a:xfrm rot="10800000" flipH="1">
            <a:off x="972220" y="6058793"/>
            <a:ext cx="0" cy="13059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64" name="Rectangle 16"/>
          <p:cNvSpPr>
            <a:spLocks/>
          </p:cNvSpPr>
          <p:nvPr/>
        </p:nvSpPr>
        <p:spPr bwMode="auto">
          <a:xfrm>
            <a:off x="1151930" y="4607719"/>
            <a:ext cx="473273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65" name="Line 17"/>
          <p:cNvSpPr>
            <a:spLocks noChangeShapeType="1"/>
          </p:cNvSpPr>
          <p:nvPr/>
        </p:nvSpPr>
        <p:spPr bwMode="auto">
          <a:xfrm>
            <a:off x="712143" y="4692551"/>
            <a:ext cx="16296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66" name="Line 18"/>
          <p:cNvSpPr>
            <a:spLocks noChangeShapeType="1"/>
          </p:cNvSpPr>
          <p:nvPr/>
        </p:nvSpPr>
        <p:spPr bwMode="auto">
          <a:xfrm>
            <a:off x="1079376" y="4692551"/>
            <a:ext cx="15515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67" name="Rectangle 19"/>
          <p:cNvSpPr>
            <a:spLocks/>
          </p:cNvSpPr>
          <p:nvPr/>
        </p:nvSpPr>
        <p:spPr bwMode="auto">
          <a:xfrm>
            <a:off x="857250" y="5206008"/>
            <a:ext cx="23217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68" name="Rectangle 20"/>
          <p:cNvSpPr>
            <a:spLocks/>
          </p:cNvSpPr>
          <p:nvPr/>
        </p:nvSpPr>
        <p:spPr bwMode="auto">
          <a:xfrm>
            <a:off x="857250" y="5840015"/>
            <a:ext cx="23217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 rot="10800000" flipH="1">
            <a:off x="972220" y="5485061"/>
            <a:ext cx="0" cy="27012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70" name="Rectangle 22"/>
          <p:cNvSpPr>
            <a:spLocks/>
          </p:cNvSpPr>
          <p:nvPr/>
        </p:nvSpPr>
        <p:spPr bwMode="auto">
          <a:xfrm>
            <a:off x="866180" y="4580930"/>
            <a:ext cx="23217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71" name="Line 23"/>
          <p:cNvSpPr>
            <a:spLocks noChangeShapeType="1"/>
          </p:cNvSpPr>
          <p:nvPr/>
        </p:nvSpPr>
        <p:spPr bwMode="auto">
          <a:xfrm rot="10800000" flipH="1">
            <a:off x="972220" y="4451449"/>
            <a:ext cx="0" cy="13059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72" name="Rectangle 24"/>
          <p:cNvSpPr>
            <a:spLocks/>
          </p:cNvSpPr>
          <p:nvPr/>
        </p:nvSpPr>
        <p:spPr bwMode="auto">
          <a:xfrm>
            <a:off x="482203" y="4607719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78873" name="Line 25"/>
          <p:cNvSpPr>
            <a:spLocks noChangeShapeType="1"/>
          </p:cNvSpPr>
          <p:nvPr/>
        </p:nvSpPr>
        <p:spPr bwMode="auto">
          <a:xfrm>
            <a:off x="712143" y="5951637"/>
            <a:ext cx="16296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74" name="Rectangle 26"/>
          <p:cNvSpPr>
            <a:spLocks/>
          </p:cNvSpPr>
          <p:nvPr/>
        </p:nvSpPr>
        <p:spPr bwMode="auto">
          <a:xfrm>
            <a:off x="482203" y="5857875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78875" name="Line 27"/>
          <p:cNvSpPr>
            <a:spLocks noChangeShapeType="1"/>
          </p:cNvSpPr>
          <p:nvPr/>
        </p:nvSpPr>
        <p:spPr bwMode="auto">
          <a:xfrm>
            <a:off x="712143" y="5326559"/>
            <a:ext cx="16296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76" name="Rectangle 28"/>
          <p:cNvSpPr>
            <a:spLocks/>
          </p:cNvSpPr>
          <p:nvPr/>
        </p:nvSpPr>
        <p:spPr bwMode="auto">
          <a:xfrm>
            <a:off x="482203" y="5241726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</a:p>
        </p:txBody>
      </p:sp>
      <p:sp>
        <p:nvSpPr>
          <p:cNvPr id="78877" name="Rectangle 29"/>
          <p:cNvSpPr>
            <a:spLocks/>
          </p:cNvSpPr>
          <p:nvPr/>
        </p:nvSpPr>
        <p:spPr bwMode="auto">
          <a:xfrm>
            <a:off x="1151930" y="5241726"/>
            <a:ext cx="473273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78" name="Line 30"/>
          <p:cNvSpPr>
            <a:spLocks noChangeShapeType="1"/>
          </p:cNvSpPr>
          <p:nvPr/>
        </p:nvSpPr>
        <p:spPr bwMode="auto">
          <a:xfrm>
            <a:off x="1079376" y="5326559"/>
            <a:ext cx="15515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79" name="Rectangle 31"/>
          <p:cNvSpPr>
            <a:spLocks/>
          </p:cNvSpPr>
          <p:nvPr/>
        </p:nvSpPr>
        <p:spPr bwMode="auto">
          <a:xfrm>
            <a:off x="1178719" y="5857875"/>
            <a:ext cx="437555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80" name="Line 32"/>
          <p:cNvSpPr>
            <a:spLocks noChangeShapeType="1"/>
          </p:cNvSpPr>
          <p:nvPr/>
        </p:nvSpPr>
        <p:spPr bwMode="auto">
          <a:xfrm>
            <a:off x="1079376" y="5960566"/>
            <a:ext cx="15515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81" name="Rectangle 33"/>
          <p:cNvSpPr>
            <a:spLocks/>
          </p:cNvSpPr>
          <p:nvPr/>
        </p:nvSpPr>
        <p:spPr bwMode="auto">
          <a:xfrm>
            <a:off x="2464594" y="4589859"/>
            <a:ext cx="5920383" cy="23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</a:p>
        </p:txBody>
      </p:sp>
      <p:sp>
        <p:nvSpPr>
          <p:cNvPr id="78882" name="Line 34"/>
          <p:cNvSpPr>
            <a:spLocks noChangeShapeType="1"/>
          </p:cNvSpPr>
          <p:nvPr/>
        </p:nvSpPr>
        <p:spPr bwMode="auto">
          <a:xfrm>
            <a:off x="1999134" y="4710410"/>
            <a:ext cx="13394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83" name="Rectangle 35"/>
          <p:cNvSpPr>
            <a:spLocks/>
          </p:cNvSpPr>
          <p:nvPr/>
        </p:nvSpPr>
        <p:spPr bwMode="auto">
          <a:xfrm flipH="1">
            <a:off x="1598414" y="4607719"/>
            <a:ext cx="473273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84" name="Rectangle 36"/>
          <p:cNvSpPr>
            <a:spLocks/>
          </p:cNvSpPr>
          <p:nvPr/>
        </p:nvSpPr>
        <p:spPr bwMode="auto">
          <a:xfrm>
            <a:off x="2112988" y="4616648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85" name="Rectangle 37"/>
          <p:cNvSpPr>
            <a:spLocks/>
          </p:cNvSpPr>
          <p:nvPr/>
        </p:nvSpPr>
        <p:spPr bwMode="auto">
          <a:xfrm>
            <a:off x="2107406" y="4295180"/>
            <a:ext cx="250031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8886" name="Line 38"/>
          <p:cNvSpPr>
            <a:spLocks noChangeShapeType="1"/>
          </p:cNvSpPr>
          <p:nvPr/>
        </p:nvSpPr>
        <p:spPr bwMode="auto">
          <a:xfrm rot="10800000" flipH="1">
            <a:off x="2267025" y="4472658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87" name="Line 39"/>
          <p:cNvSpPr>
            <a:spLocks noChangeShapeType="1"/>
          </p:cNvSpPr>
          <p:nvPr/>
        </p:nvSpPr>
        <p:spPr bwMode="auto">
          <a:xfrm rot="10800000" flipH="1">
            <a:off x="2231306" y="4472658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88" name="Line 40"/>
          <p:cNvSpPr>
            <a:spLocks noChangeShapeType="1"/>
          </p:cNvSpPr>
          <p:nvPr/>
        </p:nvSpPr>
        <p:spPr bwMode="auto">
          <a:xfrm>
            <a:off x="2337346" y="4701480"/>
            <a:ext cx="171896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89" name="Rectangle 41"/>
          <p:cNvSpPr>
            <a:spLocks/>
          </p:cNvSpPr>
          <p:nvPr/>
        </p:nvSpPr>
        <p:spPr bwMode="auto">
          <a:xfrm flipH="1">
            <a:off x="1634133" y="5241726"/>
            <a:ext cx="428625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90" name="Rectangle 42"/>
          <p:cNvSpPr>
            <a:spLocks/>
          </p:cNvSpPr>
          <p:nvPr/>
        </p:nvSpPr>
        <p:spPr bwMode="auto">
          <a:xfrm>
            <a:off x="2086199" y="5250656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91" name="Rectangle 43"/>
          <p:cNvSpPr>
            <a:spLocks/>
          </p:cNvSpPr>
          <p:nvPr/>
        </p:nvSpPr>
        <p:spPr bwMode="auto">
          <a:xfrm>
            <a:off x="2080617" y="4929187"/>
            <a:ext cx="250031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8892" name="Line 44"/>
          <p:cNvSpPr>
            <a:spLocks noChangeShapeType="1"/>
          </p:cNvSpPr>
          <p:nvPr/>
        </p:nvSpPr>
        <p:spPr bwMode="auto">
          <a:xfrm rot="10800000" flipH="1">
            <a:off x="2240236" y="5106666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93" name="Line 45"/>
          <p:cNvSpPr>
            <a:spLocks noChangeShapeType="1"/>
          </p:cNvSpPr>
          <p:nvPr/>
        </p:nvSpPr>
        <p:spPr bwMode="auto">
          <a:xfrm rot="10800000" flipH="1">
            <a:off x="2204517" y="5106666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94" name="Rectangle 46"/>
          <p:cNvSpPr>
            <a:spLocks/>
          </p:cNvSpPr>
          <p:nvPr/>
        </p:nvSpPr>
        <p:spPr bwMode="auto">
          <a:xfrm>
            <a:off x="2437805" y="5222751"/>
            <a:ext cx="5920383" cy="23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</a:p>
        </p:txBody>
      </p:sp>
      <p:sp>
        <p:nvSpPr>
          <p:cNvPr id="78895" name="Line 47"/>
          <p:cNvSpPr>
            <a:spLocks noChangeShapeType="1"/>
          </p:cNvSpPr>
          <p:nvPr/>
        </p:nvSpPr>
        <p:spPr bwMode="auto">
          <a:xfrm>
            <a:off x="2310557" y="5335488"/>
            <a:ext cx="171896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896" name="Rectangle 48"/>
          <p:cNvSpPr>
            <a:spLocks/>
          </p:cNvSpPr>
          <p:nvPr/>
        </p:nvSpPr>
        <p:spPr bwMode="auto">
          <a:xfrm flipH="1">
            <a:off x="1660922" y="5857875"/>
            <a:ext cx="428625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OH</a:t>
            </a:r>
          </a:p>
        </p:txBody>
      </p:sp>
      <p:sp>
        <p:nvSpPr>
          <p:cNvPr id="78897" name="Rectangle 49"/>
          <p:cNvSpPr>
            <a:spLocks/>
          </p:cNvSpPr>
          <p:nvPr/>
        </p:nvSpPr>
        <p:spPr bwMode="auto">
          <a:xfrm>
            <a:off x="2112988" y="5893594"/>
            <a:ext cx="223242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78898" name="Rectangle 50"/>
          <p:cNvSpPr>
            <a:spLocks/>
          </p:cNvSpPr>
          <p:nvPr/>
        </p:nvSpPr>
        <p:spPr bwMode="auto">
          <a:xfrm>
            <a:off x="2107406" y="5572125"/>
            <a:ext cx="250031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78899" name="Line 51"/>
          <p:cNvSpPr>
            <a:spLocks noChangeShapeType="1"/>
          </p:cNvSpPr>
          <p:nvPr/>
        </p:nvSpPr>
        <p:spPr bwMode="auto">
          <a:xfrm rot="10800000" flipH="1">
            <a:off x="2267025" y="5749603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0" name="Line 52"/>
          <p:cNvSpPr>
            <a:spLocks noChangeShapeType="1"/>
          </p:cNvSpPr>
          <p:nvPr/>
        </p:nvSpPr>
        <p:spPr bwMode="auto">
          <a:xfrm rot="10800000" flipH="1">
            <a:off x="2231306" y="5749603"/>
            <a:ext cx="0" cy="13952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1" name="Line 53"/>
          <p:cNvSpPr>
            <a:spLocks noChangeShapeType="1"/>
          </p:cNvSpPr>
          <p:nvPr/>
        </p:nvSpPr>
        <p:spPr bwMode="auto">
          <a:xfrm>
            <a:off x="1999134" y="5960566"/>
            <a:ext cx="13394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2" name="Rectangle 54"/>
          <p:cNvSpPr>
            <a:spLocks/>
          </p:cNvSpPr>
          <p:nvPr/>
        </p:nvSpPr>
        <p:spPr bwMode="auto">
          <a:xfrm>
            <a:off x="2464594" y="5875734"/>
            <a:ext cx="5920383" cy="23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3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CH</a:t>
            </a:r>
            <a:r>
              <a:rPr lang="en-US" sz="1300" b="1" baseline="-6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</a:p>
        </p:txBody>
      </p:sp>
      <p:sp>
        <p:nvSpPr>
          <p:cNvPr id="78903" name="Line 55"/>
          <p:cNvSpPr>
            <a:spLocks noChangeShapeType="1"/>
          </p:cNvSpPr>
          <p:nvPr/>
        </p:nvSpPr>
        <p:spPr bwMode="auto">
          <a:xfrm>
            <a:off x="2337346" y="5978426"/>
            <a:ext cx="171896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4" name="Line 56"/>
          <p:cNvSpPr>
            <a:spLocks noChangeShapeType="1"/>
          </p:cNvSpPr>
          <p:nvPr/>
        </p:nvSpPr>
        <p:spPr bwMode="auto">
          <a:xfrm>
            <a:off x="1999134" y="5335488"/>
            <a:ext cx="13394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5" name="AutoShape 57"/>
          <p:cNvSpPr>
            <a:spLocks/>
          </p:cNvSpPr>
          <p:nvPr/>
        </p:nvSpPr>
        <p:spPr bwMode="auto">
          <a:xfrm>
            <a:off x="1449958" y="4864447"/>
            <a:ext cx="482203" cy="151805"/>
          </a:xfrm>
          <a:custGeom>
            <a:avLst/>
            <a:gdLst/>
            <a:ahLst/>
            <a:cxnLst/>
            <a:rect l="0" t="0" r="r" b="b"/>
            <a:pathLst>
              <a:path w="21600" h="9571">
                <a:moveTo>
                  <a:pt x="0" y="9571"/>
                </a:moveTo>
                <a:cubicBezTo>
                  <a:pt x="0" y="9571"/>
                  <a:pt x="11118" y="-12029"/>
                  <a:pt x="21600" y="9571"/>
                </a:cubicBezTo>
              </a:path>
            </a:pathLst>
          </a:custGeom>
          <a:noFill/>
          <a:ln w="38100">
            <a:solidFill>
              <a:srgbClr val="FF0017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6" name="AutoShape 58"/>
          <p:cNvSpPr>
            <a:spLocks/>
          </p:cNvSpPr>
          <p:nvPr/>
        </p:nvSpPr>
        <p:spPr bwMode="auto">
          <a:xfrm>
            <a:off x="1449958" y="5498455"/>
            <a:ext cx="482203" cy="151805"/>
          </a:xfrm>
          <a:custGeom>
            <a:avLst/>
            <a:gdLst/>
            <a:ahLst/>
            <a:cxnLst/>
            <a:rect l="0" t="0" r="r" b="b"/>
            <a:pathLst>
              <a:path w="21600" h="9571">
                <a:moveTo>
                  <a:pt x="0" y="9571"/>
                </a:moveTo>
                <a:cubicBezTo>
                  <a:pt x="0" y="9571"/>
                  <a:pt x="11118" y="-12029"/>
                  <a:pt x="21600" y="9571"/>
                </a:cubicBezTo>
              </a:path>
            </a:pathLst>
          </a:custGeom>
          <a:noFill/>
          <a:ln w="38100">
            <a:solidFill>
              <a:srgbClr val="FF0017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7" name="AutoShape 59"/>
          <p:cNvSpPr>
            <a:spLocks/>
          </p:cNvSpPr>
          <p:nvPr/>
        </p:nvSpPr>
        <p:spPr bwMode="auto">
          <a:xfrm>
            <a:off x="1449958" y="6123533"/>
            <a:ext cx="482203" cy="151805"/>
          </a:xfrm>
          <a:custGeom>
            <a:avLst/>
            <a:gdLst/>
            <a:ahLst/>
            <a:cxnLst/>
            <a:rect l="0" t="0" r="r" b="b"/>
            <a:pathLst>
              <a:path w="21600" h="9571">
                <a:moveTo>
                  <a:pt x="0" y="9571"/>
                </a:moveTo>
                <a:cubicBezTo>
                  <a:pt x="0" y="9571"/>
                  <a:pt x="11118" y="-12029"/>
                  <a:pt x="21600" y="9571"/>
                </a:cubicBezTo>
              </a:path>
            </a:pathLst>
          </a:custGeom>
          <a:noFill/>
          <a:ln w="38100">
            <a:solidFill>
              <a:srgbClr val="FF0017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08" name="Rectangle 60"/>
          <p:cNvSpPr>
            <a:spLocks/>
          </p:cNvSpPr>
          <p:nvPr/>
        </p:nvSpPr>
        <p:spPr bwMode="auto">
          <a:xfrm>
            <a:off x="3940225" y="6517556"/>
            <a:ext cx="1821656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05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Three fatty acids</a:t>
            </a:r>
          </a:p>
        </p:txBody>
      </p:sp>
      <p:sp>
        <p:nvSpPr>
          <p:cNvPr id="78909" name="Line 61"/>
          <p:cNvSpPr>
            <a:spLocks noChangeShapeType="1"/>
          </p:cNvSpPr>
          <p:nvPr/>
        </p:nvSpPr>
        <p:spPr bwMode="auto">
          <a:xfrm rot="10800000" flipH="1">
            <a:off x="1624087" y="3963666"/>
            <a:ext cx="399604" cy="690934"/>
          </a:xfrm>
          <a:prstGeom prst="line">
            <a:avLst/>
          </a:prstGeom>
          <a:noFill/>
          <a:ln w="25400">
            <a:solidFill>
              <a:srgbClr val="2D00FA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8910" name="Rectangle 62"/>
          <p:cNvSpPr>
            <a:spLocks/>
          </p:cNvSpPr>
          <p:nvPr/>
        </p:nvSpPr>
        <p:spPr bwMode="auto">
          <a:xfrm>
            <a:off x="1850678" y="3963666"/>
            <a:ext cx="1535906" cy="18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 dirty="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Water is lost to form an ester bond</a:t>
            </a:r>
          </a:p>
        </p:txBody>
      </p:sp>
    </p:spTree>
    <p:extLst>
      <p:ext uri="{BB962C8B-B14F-4D97-AF65-F5344CB8AC3E}">
        <p14:creationId xmlns:p14="http://schemas.microsoft.com/office/powerpoint/2010/main" val="3795940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>
            <p:ph type="title"/>
          </p:nvPr>
        </p:nvSpPr>
        <p:spPr>
          <a:xfrm>
            <a:off x="-26789" y="-35719"/>
            <a:ext cx="6500813" cy="875109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Fats and Oils</a:t>
            </a:r>
          </a:p>
        </p:txBody>
      </p:sp>
      <p:sp>
        <p:nvSpPr>
          <p:cNvPr id="79874" name="Rectangle 2"/>
          <p:cNvSpPr>
            <a:spLocks noChangeArrowheads="1"/>
          </p:cNvSpPr>
          <p:nvPr>
            <p:ph type="body" idx="1"/>
          </p:nvPr>
        </p:nvSpPr>
        <p:spPr>
          <a:xfrm>
            <a:off x="428625" y="895798"/>
            <a:ext cx="4420195" cy="5322094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The difference between fats and oils</a:t>
            </a:r>
            <a:br>
              <a:rPr lang="en-US" sz="1800" dirty="0"/>
            </a:br>
            <a:r>
              <a:rPr lang="en-US" sz="1800" dirty="0"/>
              <a:t>is their physical state at 20°C.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Fats are </a:t>
            </a:r>
            <a:r>
              <a:rPr lang="en-US" sz="1800" b="1" dirty="0">
                <a:solidFill>
                  <a:srgbClr val="2D00FA"/>
                </a:solidFill>
              </a:rPr>
              <a:t>solid</a:t>
            </a:r>
            <a:r>
              <a:rPr lang="en-US" sz="1800" dirty="0"/>
              <a:t> at 20°C.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Oils are </a:t>
            </a:r>
            <a:r>
              <a:rPr lang="en-US" sz="1800" b="1" dirty="0">
                <a:solidFill>
                  <a:srgbClr val="2D00FA"/>
                </a:solidFill>
              </a:rPr>
              <a:t>liquid</a:t>
            </a:r>
            <a:r>
              <a:rPr lang="en-US" sz="1800" dirty="0"/>
              <a:t> at 20°C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These differences in the physical properties of fats and oils are a result of the type of fatty acid attached to the glycerol molecule.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The fatty acids making up </a:t>
            </a:r>
            <a:r>
              <a:rPr lang="en-US" sz="1800" dirty="0" err="1"/>
              <a:t>triacylglycerols</a:t>
            </a:r>
            <a:r>
              <a:rPr lang="en-US" sz="1800" dirty="0"/>
              <a:t> are long </a:t>
            </a:r>
            <a:r>
              <a:rPr lang="en-US" sz="1800" dirty="0" err="1"/>
              <a:t>unbranched</a:t>
            </a:r>
            <a:r>
              <a:rPr lang="en-US" sz="1800" dirty="0"/>
              <a:t> hydrocarbon chains (CH</a:t>
            </a:r>
            <a:r>
              <a:rPr lang="en-US" sz="1800" baseline="-6000" dirty="0"/>
              <a:t>3</a:t>
            </a:r>
            <a:r>
              <a:rPr lang="en-US" sz="1800" dirty="0"/>
              <a:t>(CH</a:t>
            </a:r>
            <a:r>
              <a:rPr lang="en-US" sz="1800" baseline="-6000" dirty="0"/>
              <a:t>2</a:t>
            </a:r>
            <a:r>
              <a:rPr lang="en-US" sz="1800" dirty="0"/>
              <a:t>)</a:t>
            </a:r>
            <a:r>
              <a:rPr lang="en-US" sz="1800" baseline="-6000" dirty="0"/>
              <a:t>n </a:t>
            </a:r>
            <a:r>
              <a:rPr lang="en-US" sz="1800" dirty="0"/>
              <a:t>–), ending with a carboxylic acid (–COOH). 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Some are </a:t>
            </a:r>
            <a:r>
              <a:rPr lang="en-US" sz="1800" b="1" dirty="0">
                <a:solidFill>
                  <a:srgbClr val="2D00FA"/>
                </a:solidFill>
              </a:rPr>
              <a:t>saturated </a:t>
            </a:r>
            <a:r>
              <a:rPr lang="en-US" sz="1800" dirty="0"/>
              <a:t>fatty acids, with a maximum number of hydrogen atoms.</a:t>
            </a:r>
          </a:p>
          <a:p>
            <a:pPr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721047" algn="l"/>
                <a:tab pos="721047" algn="l"/>
                <a:tab pos="1045853" algn="l"/>
                <a:tab pos="1045853" algn="l"/>
              </a:tabLst>
            </a:pPr>
            <a:r>
              <a:rPr lang="en-US" sz="1800" dirty="0"/>
              <a:t>Some are </a:t>
            </a:r>
            <a:r>
              <a:rPr lang="en-US" sz="1800" b="1" dirty="0">
                <a:solidFill>
                  <a:srgbClr val="2D00FA"/>
                </a:solidFill>
              </a:rPr>
              <a:t>unsaturated</a:t>
            </a:r>
            <a:r>
              <a:rPr lang="en-US" sz="1800" dirty="0"/>
              <a:t>, with double bonds and fewer hydrogen atoms. </a:t>
            </a: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17" y="4947047"/>
            <a:ext cx="3946922" cy="11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539" y="3286125"/>
            <a:ext cx="4045148" cy="120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9877" name="Rectangle 5"/>
          <p:cNvSpPr>
            <a:spLocks/>
          </p:cNvSpPr>
          <p:nvPr/>
        </p:nvSpPr>
        <p:spPr bwMode="auto">
          <a:xfrm>
            <a:off x="5392149" y="4420195"/>
            <a:ext cx="3036626" cy="2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Palmitic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acid: a saturated fatty acid</a:t>
            </a:r>
          </a:p>
        </p:txBody>
      </p:sp>
      <p:sp>
        <p:nvSpPr>
          <p:cNvPr id="79878" name="Rectangle 6"/>
          <p:cNvSpPr>
            <a:spLocks/>
          </p:cNvSpPr>
          <p:nvPr/>
        </p:nvSpPr>
        <p:spPr bwMode="auto">
          <a:xfrm>
            <a:off x="5397597" y="6197203"/>
            <a:ext cx="3025731" cy="2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 algn="ctr">
              <a:lnSpc>
                <a:spcPct val="109000"/>
              </a:lnSpc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Linoleic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acid: a saturated fatty acid</a:t>
            </a:r>
          </a:p>
        </p:txBody>
      </p:sp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945" y="973336"/>
            <a:ext cx="2152055" cy="215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798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484" y="284386"/>
            <a:ext cx="1500188" cy="27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79881" name="Rectangle 9"/>
          <p:cNvSpPr>
            <a:spLocks/>
          </p:cNvSpPr>
          <p:nvPr/>
        </p:nvSpPr>
        <p:spPr bwMode="auto">
          <a:xfrm>
            <a:off x="4678041" y="1062633"/>
            <a:ext cx="1759148" cy="660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11000"/>
              </a:lnSpc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Oils are  liquid at room temperature, while fats are solid</a:t>
            </a:r>
          </a:p>
        </p:txBody>
      </p:sp>
    </p:spTree>
    <p:extLst>
      <p:ext uri="{BB962C8B-B14F-4D97-AF65-F5344CB8AC3E}">
        <p14:creationId xmlns:p14="http://schemas.microsoft.com/office/powerpoint/2010/main" val="631734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>
            <p:ph type="title"/>
          </p:nvPr>
        </p:nvSpPr>
        <p:spPr>
          <a:xfrm>
            <a:off x="457200" y="274638"/>
            <a:ext cx="8229600" cy="832643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 dirty="0"/>
              <a:t>Saturated Fatty Acids</a:t>
            </a:r>
          </a:p>
        </p:txBody>
      </p:sp>
      <p:sp>
        <p:nvSpPr>
          <p:cNvPr id="80898" name="Rectangle 2"/>
          <p:cNvSpPr>
            <a:spLocks noChangeArrowheads="1"/>
          </p:cNvSpPr>
          <p:nvPr>
            <p:ph type="body" idx="1"/>
          </p:nvPr>
        </p:nvSpPr>
        <p:spPr>
          <a:xfrm>
            <a:off x="732234" y="1107281"/>
            <a:ext cx="7804547" cy="2321719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b="1" dirty="0">
                <a:solidFill>
                  <a:srgbClr val="2D00FA"/>
                </a:solidFill>
              </a:rPr>
              <a:t>Saturated fatty acids</a:t>
            </a:r>
            <a:r>
              <a:rPr lang="en-US" dirty="0"/>
              <a:t> contain the maximum number of hydrogen atoms. They do not contain any double bonds or other functional groups along the chain.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dirty="0"/>
              <a:t>Saturated fatty acids form straight chains.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dirty="0"/>
              <a:t>Lipids containing a high proportion of saturated fatty acids tend to be solids at room temperature, i.e. fats, such as butter and lard.</a:t>
            </a:r>
          </a:p>
        </p:txBody>
      </p:sp>
      <p:sp>
        <p:nvSpPr>
          <p:cNvPr id="80900" name="Rectangle 4"/>
          <p:cNvSpPr>
            <a:spLocks/>
          </p:cNvSpPr>
          <p:nvPr/>
        </p:nvSpPr>
        <p:spPr bwMode="auto">
          <a:xfrm>
            <a:off x="428625" y="5348883"/>
            <a:ext cx="3161109" cy="108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110000"/>
              </a:lnSpc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Palmitic acid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is a saturated fatty acid. All of the spaces on the carbon bonds are filled by hydrogens, which results in a straight chain molecule, as shown in the space filling model (right).</a:t>
            </a:r>
          </a:p>
        </p:txBody>
      </p:sp>
      <p:grpSp>
        <p:nvGrpSpPr>
          <p:cNvPr id="81001" name="Group 105"/>
          <p:cNvGrpSpPr>
            <a:grpSpLocks/>
          </p:cNvGrpSpPr>
          <p:nvPr/>
        </p:nvGrpSpPr>
        <p:grpSpPr bwMode="auto">
          <a:xfrm>
            <a:off x="1024681" y="3567410"/>
            <a:ext cx="6786563" cy="1491258"/>
            <a:chOff x="918" y="3196"/>
            <a:chExt cx="6080" cy="1336"/>
          </a:xfrm>
        </p:grpSpPr>
        <p:sp>
          <p:nvSpPr>
            <p:cNvPr id="80899" name="Rectangle 3"/>
            <p:cNvSpPr>
              <a:spLocks/>
            </p:cNvSpPr>
            <p:nvPr/>
          </p:nvSpPr>
          <p:spPr bwMode="auto">
            <a:xfrm>
              <a:off x="918" y="3196"/>
              <a:ext cx="6080" cy="1336"/>
            </a:xfrm>
            <a:prstGeom prst="rect">
              <a:avLst/>
            </a:prstGeom>
            <a:gradFill rotWithShape="0">
              <a:gsLst>
                <a:gs pos="0">
                  <a:srgbClr val="FF0017">
                    <a:alpha val="45000"/>
                  </a:srgbClr>
                </a:gs>
                <a:gs pos="100000">
                  <a:srgbClr val="FDCD6B">
                    <a:alpha val="45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>
                      <a:alpha val="45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2" name="Rectangle 6"/>
            <p:cNvSpPr>
              <a:spLocks/>
            </p:cNvSpPr>
            <p:nvPr/>
          </p:nvSpPr>
          <p:spPr bwMode="auto">
            <a:xfrm>
              <a:off x="1104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03" name="Rectangle 7"/>
            <p:cNvSpPr>
              <a:spLocks/>
            </p:cNvSpPr>
            <p:nvPr/>
          </p:nvSpPr>
          <p:spPr bwMode="auto">
            <a:xfrm>
              <a:off x="1104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0904" name="Line 8"/>
            <p:cNvSpPr>
              <a:spLocks noChangeShapeType="1"/>
            </p:cNvSpPr>
            <p:nvPr/>
          </p:nvSpPr>
          <p:spPr bwMode="auto">
            <a:xfrm rot="10800000" flipH="1">
              <a:off x="1263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5" name="Line 9"/>
            <p:cNvSpPr>
              <a:spLocks noChangeShapeType="1"/>
            </p:cNvSpPr>
            <p:nvPr/>
          </p:nvSpPr>
          <p:spPr bwMode="auto">
            <a:xfrm rot="10800000" flipH="1">
              <a:off x="1231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6" name="Line 10"/>
            <p:cNvSpPr>
              <a:spLocks noChangeShapeType="1"/>
            </p:cNvSpPr>
            <p:nvPr/>
          </p:nvSpPr>
          <p:spPr bwMode="auto">
            <a:xfrm>
              <a:off x="1325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7" name="Line 11"/>
            <p:cNvSpPr>
              <a:spLocks noChangeShapeType="1"/>
            </p:cNvSpPr>
            <p:nvPr/>
          </p:nvSpPr>
          <p:spPr bwMode="auto">
            <a:xfrm>
              <a:off x="1047" y="3837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8" name="Rectangle 12"/>
            <p:cNvSpPr>
              <a:spLocks/>
            </p:cNvSpPr>
            <p:nvPr/>
          </p:nvSpPr>
          <p:spPr bwMode="auto">
            <a:xfrm>
              <a:off x="1460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09" name="Line 13"/>
            <p:cNvSpPr>
              <a:spLocks noChangeShapeType="1"/>
            </p:cNvSpPr>
            <p:nvPr/>
          </p:nvSpPr>
          <p:spPr bwMode="auto">
            <a:xfrm rot="10800000" flipH="1">
              <a:off x="1567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0" name="Rectangle 14"/>
            <p:cNvSpPr>
              <a:spLocks/>
            </p:cNvSpPr>
            <p:nvPr/>
          </p:nvSpPr>
          <p:spPr bwMode="auto">
            <a:xfrm>
              <a:off x="1440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11" name="Rectangle 15"/>
            <p:cNvSpPr>
              <a:spLocks/>
            </p:cNvSpPr>
            <p:nvPr/>
          </p:nvSpPr>
          <p:spPr bwMode="auto">
            <a:xfrm>
              <a:off x="1440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12" name="Line 16"/>
            <p:cNvSpPr>
              <a:spLocks noChangeShapeType="1"/>
            </p:cNvSpPr>
            <p:nvPr/>
          </p:nvSpPr>
          <p:spPr bwMode="auto">
            <a:xfrm rot="10800000" flipH="1">
              <a:off x="1567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3" name="Line 17"/>
            <p:cNvSpPr>
              <a:spLocks noChangeShapeType="1"/>
            </p:cNvSpPr>
            <p:nvPr/>
          </p:nvSpPr>
          <p:spPr bwMode="auto">
            <a:xfrm>
              <a:off x="1677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4" name="Rectangle 18"/>
            <p:cNvSpPr>
              <a:spLocks/>
            </p:cNvSpPr>
            <p:nvPr/>
          </p:nvSpPr>
          <p:spPr bwMode="auto">
            <a:xfrm>
              <a:off x="1812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15" name="Line 19"/>
            <p:cNvSpPr>
              <a:spLocks noChangeShapeType="1"/>
            </p:cNvSpPr>
            <p:nvPr/>
          </p:nvSpPr>
          <p:spPr bwMode="auto">
            <a:xfrm rot="10800000" flipH="1">
              <a:off x="1919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6" name="Rectangle 20"/>
            <p:cNvSpPr>
              <a:spLocks/>
            </p:cNvSpPr>
            <p:nvPr/>
          </p:nvSpPr>
          <p:spPr bwMode="auto">
            <a:xfrm>
              <a:off x="1792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17" name="Rectangle 21"/>
            <p:cNvSpPr>
              <a:spLocks/>
            </p:cNvSpPr>
            <p:nvPr/>
          </p:nvSpPr>
          <p:spPr bwMode="auto">
            <a:xfrm>
              <a:off x="1792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18" name="Line 22"/>
            <p:cNvSpPr>
              <a:spLocks noChangeShapeType="1"/>
            </p:cNvSpPr>
            <p:nvPr/>
          </p:nvSpPr>
          <p:spPr bwMode="auto">
            <a:xfrm rot="10800000" flipH="1">
              <a:off x="1919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9" name="Line 23"/>
            <p:cNvSpPr>
              <a:spLocks noChangeShapeType="1"/>
            </p:cNvSpPr>
            <p:nvPr/>
          </p:nvSpPr>
          <p:spPr bwMode="auto">
            <a:xfrm>
              <a:off x="2005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0" name="Rectangle 24"/>
            <p:cNvSpPr>
              <a:spLocks/>
            </p:cNvSpPr>
            <p:nvPr/>
          </p:nvSpPr>
          <p:spPr bwMode="auto">
            <a:xfrm>
              <a:off x="2140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21" name="Line 25"/>
            <p:cNvSpPr>
              <a:spLocks noChangeShapeType="1"/>
            </p:cNvSpPr>
            <p:nvPr/>
          </p:nvSpPr>
          <p:spPr bwMode="auto">
            <a:xfrm rot="10800000" flipH="1">
              <a:off x="2247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2" name="Rectangle 26"/>
            <p:cNvSpPr>
              <a:spLocks/>
            </p:cNvSpPr>
            <p:nvPr/>
          </p:nvSpPr>
          <p:spPr bwMode="auto">
            <a:xfrm>
              <a:off x="2120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23" name="Rectangle 27"/>
            <p:cNvSpPr>
              <a:spLocks/>
            </p:cNvSpPr>
            <p:nvPr/>
          </p:nvSpPr>
          <p:spPr bwMode="auto">
            <a:xfrm>
              <a:off x="2120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24" name="Line 28"/>
            <p:cNvSpPr>
              <a:spLocks noChangeShapeType="1"/>
            </p:cNvSpPr>
            <p:nvPr/>
          </p:nvSpPr>
          <p:spPr bwMode="auto">
            <a:xfrm rot="10800000" flipH="1">
              <a:off x="2247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5" name="Line 29"/>
            <p:cNvSpPr>
              <a:spLocks noChangeShapeType="1"/>
            </p:cNvSpPr>
            <p:nvPr/>
          </p:nvSpPr>
          <p:spPr bwMode="auto">
            <a:xfrm>
              <a:off x="2341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6" name="Rectangle 30"/>
            <p:cNvSpPr>
              <a:spLocks/>
            </p:cNvSpPr>
            <p:nvPr/>
          </p:nvSpPr>
          <p:spPr bwMode="auto">
            <a:xfrm>
              <a:off x="2476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27" name="Line 31"/>
            <p:cNvSpPr>
              <a:spLocks noChangeShapeType="1"/>
            </p:cNvSpPr>
            <p:nvPr/>
          </p:nvSpPr>
          <p:spPr bwMode="auto">
            <a:xfrm rot="10800000" flipH="1">
              <a:off x="2583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8" name="Rectangle 32"/>
            <p:cNvSpPr>
              <a:spLocks/>
            </p:cNvSpPr>
            <p:nvPr/>
          </p:nvSpPr>
          <p:spPr bwMode="auto">
            <a:xfrm>
              <a:off x="2456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29" name="Rectangle 33"/>
            <p:cNvSpPr>
              <a:spLocks/>
            </p:cNvSpPr>
            <p:nvPr/>
          </p:nvSpPr>
          <p:spPr bwMode="auto">
            <a:xfrm>
              <a:off x="2456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30" name="Line 34"/>
            <p:cNvSpPr>
              <a:spLocks noChangeShapeType="1"/>
            </p:cNvSpPr>
            <p:nvPr/>
          </p:nvSpPr>
          <p:spPr bwMode="auto">
            <a:xfrm rot="10800000" flipH="1">
              <a:off x="2583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31" name="Line 35"/>
            <p:cNvSpPr>
              <a:spLocks noChangeShapeType="1"/>
            </p:cNvSpPr>
            <p:nvPr/>
          </p:nvSpPr>
          <p:spPr bwMode="auto">
            <a:xfrm>
              <a:off x="2677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32" name="Rectangle 36"/>
            <p:cNvSpPr>
              <a:spLocks/>
            </p:cNvSpPr>
            <p:nvPr/>
          </p:nvSpPr>
          <p:spPr bwMode="auto">
            <a:xfrm>
              <a:off x="2812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33" name="Line 37"/>
            <p:cNvSpPr>
              <a:spLocks noChangeShapeType="1"/>
            </p:cNvSpPr>
            <p:nvPr/>
          </p:nvSpPr>
          <p:spPr bwMode="auto">
            <a:xfrm rot="10800000" flipH="1">
              <a:off x="2919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34" name="Rectangle 38"/>
            <p:cNvSpPr>
              <a:spLocks/>
            </p:cNvSpPr>
            <p:nvPr/>
          </p:nvSpPr>
          <p:spPr bwMode="auto">
            <a:xfrm>
              <a:off x="2792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35" name="Rectangle 39"/>
            <p:cNvSpPr>
              <a:spLocks/>
            </p:cNvSpPr>
            <p:nvPr/>
          </p:nvSpPr>
          <p:spPr bwMode="auto">
            <a:xfrm>
              <a:off x="2792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36" name="Line 40"/>
            <p:cNvSpPr>
              <a:spLocks noChangeShapeType="1"/>
            </p:cNvSpPr>
            <p:nvPr/>
          </p:nvSpPr>
          <p:spPr bwMode="auto">
            <a:xfrm rot="10800000" flipH="1">
              <a:off x="2919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37" name="Line 41"/>
            <p:cNvSpPr>
              <a:spLocks noChangeShapeType="1"/>
            </p:cNvSpPr>
            <p:nvPr/>
          </p:nvSpPr>
          <p:spPr bwMode="auto">
            <a:xfrm>
              <a:off x="3005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38" name="Rectangle 42"/>
            <p:cNvSpPr>
              <a:spLocks/>
            </p:cNvSpPr>
            <p:nvPr/>
          </p:nvSpPr>
          <p:spPr bwMode="auto">
            <a:xfrm>
              <a:off x="3140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39" name="Line 43"/>
            <p:cNvSpPr>
              <a:spLocks noChangeShapeType="1"/>
            </p:cNvSpPr>
            <p:nvPr/>
          </p:nvSpPr>
          <p:spPr bwMode="auto">
            <a:xfrm rot="10800000" flipH="1">
              <a:off x="3247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40" name="Rectangle 44"/>
            <p:cNvSpPr>
              <a:spLocks/>
            </p:cNvSpPr>
            <p:nvPr/>
          </p:nvSpPr>
          <p:spPr bwMode="auto">
            <a:xfrm>
              <a:off x="3120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41" name="Rectangle 45"/>
            <p:cNvSpPr>
              <a:spLocks/>
            </p:cNvSpPr>
            <p:nvPr/>
          </p:nvSpPr>
          <p:spPr bwMode="auto">
            <a:xfrm>
              <a:off x="3120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42" name="Line 46"/>
            <p:cNvSpPr>
              <a:spLocks noChangeShapeType="1"/>
            </p:cNvSpPr>
            <p:nvPr/>
          </p:nvSpPr>
          <p:spPr bwMode="auto">
            <a:xfrm rot="10800000" flipH="1">
              <a:off x="3247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43" name="Line 47"/>
            <p:cNvSpPr>
              <a:spLocks noChangeShapeType="1"/>
            </p:cNvSpPr>
            <p:nvPr/>
          </p:nvSpPr>
          <p:spPr bwMode="auto">
            <a:xfrm>
              <a:off x="3333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44" name="Rectangle 48"/>
            <p:cNvSpPr>
              <a:spLocks/>
            </p:cNvSpPr>
            <p:nvPr/>
          </p:nvSpPr>
          <p:spPr bwMode="auto">
            <a:xfrm>
              <a:off x="3468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45" name="Line 49"/>
            <p:cNvSpPr>
              <a:spLocks noChangeShapeType="1"/>
            </p:cNvSpPr>
            <p:nvPr/>
          </p:nvSpPr>
          <p:spPr bwMode="auto">
            <a:xfrm rot="10800000" flipH="1">
              <a:off x="3575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46" name="Rectangle 50"/>
            <p:cNvSpPr>
              <a:spLocks/>
            </p:cNvSpPr>
            <p:nvPr/>
          </p:nvSpPr>
          <p:spPr bwMode="auto">
            <a:xfrm>
              <a:off x="3448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47" name="Rectangle 51"/>
            <p:cNvSpPr>
              <a:spLocks/>
            </p:cNvSpPr>
            <p:nvPr/>
          </p:nvSpPr>
          <p:spPr bwMode="auto">
            <a:xfrm>
              <a:off x="3448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48" name="Line 52"/>
            <p:cNvSpPr>
              <a:spLocks noChangeShapeType="1"/>
            </p:cNvSpPr>
            <p:nvPr/>
          </p:nvSpPr>
          <p:spPr bwMode="auto">
            <a:xfrm rot="10800000" flipH="1">
              <a:off x="3575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49" name="Line 53"/>
            <p:cNvSpPr>
              <a:spLocks noChangeShapeType="1"/>
            </p:cNvSpPr>
            <p:nvPr/>
          </p:nvSpPr>
          <p:spPr bwMode="auto">
            <a:xfrm>
              <a:off x="3677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50" name="Rectangle 54"/>
            <p:cNvSpPr>
              <a:spLocks/>
            </p:cNvSpPr>
            <p:nvPr/>
          </p:nvSpPr>
          <p:spPr bwMode="auto">
            <a:xfrm>
              <a:off x="3812" y="3408"/>
              <a:ext cx="225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51" name="Line 55"/>
            <p:cNvSpPr>
              <a:spLocks noChangeShapeType="1"/>
            </p:cNvSpPr>
            <p:nvPr/>
          </p:nvSpPr>
          <p:spPr bwMode="auto">
            <a:xfrm rot="10800000" flipH="1">
              <a:off x="3920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52" name="Rectangle 56"/>
            <p:cNvSpPr>
              <a:spLocks/>
            </p:cNvSpPr>
            <p:nvPr/>
          </p:nvSpPr>
          <p:spPr bwMode="auto">
            <a:xfrm>
              <a:off x="3792" y="4080"/>
              <a:ext cx="225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53" name="Rectangle 57"/>
            <p:cNvSpPr>
              <a:spLocks/>
            </p:cNvSpPr>
            <p:nvPr/>
          </p:nvSpPr>
          <p:spPr bwMode="auto">
            <a:xfrm>
              <a:off x="3792" y="3744"/>
              <a:ext cx="201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54" name="Line 58"/>
            <p:cNvSpPr>
              <a:spLocks noChangeShapeType="1"/>
            </p:cNvSpPr>
            <p:nvPr/>
          </p:nvSpPr>
          <p:spPr bwMode="auto">
            <a:xfrm rot="10800000" flipH="1">
              <a:off x="3920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55" name="Line 59"/>
            <p:cNvSpPr>
              <a:spLocks noChangeShapeType="1"/>
            </p:cNvSpPr>
            <p:nvPr/>
          </p:nvSpPr>
          <p:spPr bwMode="auto">
            <a:xfrm>
              <a:off x="4030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56" name="Rectangle 60"/>
            <p:cNvSpPr>
              <a:spLocks/>
            </p:cNvSpPr>
            <p:nvPr/>
          </p:nvSpPr>
          <p:spPr bwMode="auto">
            <a:xfrm>
              <a:off x="4165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57" name="Line 61"/>
            <p:cNvSpPr>
              <a:spLocks noChangeShapeType="1"/>
            </p:cNvSpPr>
            <p:nvPr/>
          </p:nvSpPr>
          <p:spPr bwMode="auto">
            <a:xfrm rot="10800000" flipH="1">
              <a:off x="4272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58" name="Rectangle 62"/>
            <p:cNvSpPr>
              <a:spLocks/>
            </p:cNvSpPr>
            <p:nvPr/>
          </p:nvSpPr>
          <p:spPr bwMode="auto">
            <a:xfrm>
              <a:off x="4145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59" name="Rectangle 63"/>
            <p:cNvSpPr>
              <a:spLocks/>
            </p:cNvSpPr>
            <p:nvPr/>
          </p:nvSpPr>
          <p:spPr bwMode="auto">
            <a:xfrm>
              <a:off x="4145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60" name="Line 64"/>
            <p:cNvSpPr>
              <a:spLocks noChangeShapeType="1"/>
            </p:cNvSpPr>
            <p:nvPr/>
          </p:nvSpPr>
          <p:spPr bwMode="auto">
            <a:xfrm rot="10800000" flipH="1">
              <a:off x="4272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61" name="Line 65"/>
            <p:cNvSpPr>
              <a:spLocks noChangeShapeType="1"/>
            </p:cNvSpPr>
            <p:nvPr/>
          </p:nvSpPr>
          <p:spPr bwMode="auto">
            <a:xfrm>
              <a:off x="4358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62" name="Rectangle 66"/>
            <p:cNvSpPr>
              <a:spLocks/>
            </p:cNvSpPr>
            <p:nvPr/>
          </p:nvSpPr>
          <p:spPr bwMode="auto">
            <a:xfrm>
              <a:off x="4493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63" name="Line 67"/>
            <p:cNvSpPr>
              <a:spLocks noChangeShapeType="1"/>
            </p:cNvSpPr>
            <p:nvPr/>
          </p:nvSpPr>
          <p:spPr bwMode="auto">
            <a:xfrm rot="10800000" flipH="1">
              <a:off x="4600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64" name="Rectangle 68"/>
            <p:cNvSpPr>
              <a:spLocks/>
            </p:cNvSpPr>
            <p:nvPr/>
          </p:nvSpPr>
          <p:spPr bwMode="auto">
            <a:xfrm>
              <a:off x="4473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65" name="Rectangle 69"/>
            <p:cNvSpPr>
              <a:spLocks/>
            </p:cNvSpPr>
            <p:nvPr/>
          </p:nvSpPr>
          <p:spPr bwMode="auto">
            <a:xfrm>
              <a:off x="4471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66" name="Line 70"/>
            <p:cNvSpPr>
              <a:spLocks noChangeShapeType="1"/>
            </p:cNvSpPr>
            <p:nvPr/>
          </p:nvSpPr>
          <p:spPr bwMode="auto">
            <a:xfrm rot="10800000" flipH="1">
              <a:off x="4600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67" name="Line 71"/>
            <p:cNvSpPr>
              <a:spLocks noChangeShapeType="1"/>
            </p:cNvSpPr>
            <p:nvPr/>
          </p:nvSpPr>
          <p:spPr bwMode="auto">
            <a:xfrm>
              <a:off x="4710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68" name="Rectangle 72"/>
            <p:cNvSpPr>
              <a:spLocks/>
            </p:cNvSpPr>
            <p:nvPr/>
          </p:nvSpPr>
          <p:spPr bwMode="auto">
            <a:xfrm>
              <a:off x="4845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69" name="Line 73"/>
            <p:cNvSpPr>
              <a:spLocks noChangeShapeType="1"/>
            </p:cNvSpPr>
            <p:nvPr/>
          </p:nvSpPr>
          <p:spPr bwMode="auto">
            <a:xfrm rot="10800000" flipH="1">
              <a:off x="4952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70" name="Rectangle 74"/>
            <p:cNvSpPr>
              <a:spLocks/>
            </p:cNvSpPr>
            <p:nvPr/>
          </p:nvSpPr>
          <p:spPr bwMode="auto">
            <a:xfrm>
              <a:off x="4825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71" name="Rectangle 75"/>
            <p:cNvSpPr>
              <a:spLocks/>
            </p:cNvSpPr>
            <p:nvPr/>
          </p:nvSpPr>
          <p:spPr bwMode="auto">
            <a:xfrm>
              <a:off x="4823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72" name="Line 76"/>
            <p:cNvSpPr>
              <a:spLocks noChangeShapeType="1"/>
            </p:cNvSpPr>
            <p:nvPr/>
          </p:nvSpPr>
          <p:spPr bwMode="auto">
            <a:xfrm rot="10800000" flipH="1">
              <a:off x="4952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73" name="Line 77"/>
            <p:cNvSpPr>
              <a:spLocks noChangeShapeType="1"/>
            </p:cNvSpPr>
            <p:nvPr/>
          </p:nvSpPr>
          <p:spPr bwMode="auto">
            <a:xfrm>
              <a:off x="5046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74" name="Rectangle 78"/>
            <p:cNvSpPr>
              <a:spLocks/>
            </p:cNvSpPr>
            <p:nvPr/>
          </p:nvSpPr>
          <p:spPr bwMode="auto">
            <a:xfrm>
              <a:off x="5181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75" name="Line 79"/>
            <p:cNvSpPr>
              <a:spLocks noChangeShapeType="1"/>
            </p:cNvSpPr>
            <p:nvPr/>
          </p:nvSpPr>
          <p:spPr bwMode="auto">
            <a:xfrm rot="10800000" flipH="1">
              <a:off x="5288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76" name="Rectangle 80"/>
            <p:cNvSpPr>
              <a:spLocks/>
            </p:cNvSpPr>
            <p:nvPr/>
          </p:nvSpPr>
          <p:spPr bwMode="auto">
            <a:xfrm>
              <a:off x="5161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77" name="Rectangle 81"/>
            <p:cNvSpPr>
              <a:spLocks/>
            </p:cNvSpPr>
            <p:nvPr/>
          </p:nvSpPr>
          <p:spPr bwMode="auto">
            <a:xfrm>
              <a:off x="5181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78" name="Line 82"/>
            <p:cNvSpPr>
              <a:spLocks noChangeShapeType="1"/>
            </p:cNvSpPr>
            <p:nvPr/>
          </p:nvSpPr>
          <p:spPr bwMode="auto">
            <a:xfrm rot="10800000" flipH="1">
              <a:off x="5288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79" name="Line 83"/>
            <p:cNvSpPr>
              <a:spLocks noChangeShapeType="1"/>
            </p:cNvSpPr>
            <p:nvPr/>
          </p:nvSpPr>
          <p:spPr bwMode="auto">
            <a:xfrm>
              <a:off x="5414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80" name="Rectangle 84"/>
            <p:cNvSpPr>
              <a:spLocks/>
            </p:cNvSpPr>
            <p:nvPr/>
          </p:nvSpPr>
          <p:spPr bwMode="auto">
            <a:xfrm>
              <a:off x="5549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81" name="Line 85"/>
            <p:cNvSpPr>
              <a:spLocks noChangeShapeType="1"/>
            </p:cNvSpPr>
            <p:nvPr/>
          </p:nvSpPr>
          <p:spPr bwMode="auto">
            <a:xfrm rot="10800000" flipH="1">
              <a:off x="5656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82" name="Rectangle 86"/>
            <p:cNvSpPr>
              <a:spLocks/>
            </p:cNvSpPr>
            <p:nvPr/>
          </p:nvSpPr>
          <p:spPr bwMode="auto">
            <a:xfrm>
              <a:off x="5529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83" name="Rectangle 87"/>
            <p:cNvSpPr>
              <a:spLocks/>
            </p:cNvSpPr>
            <p:nvPr/>
          </p:nvSpPr>
          <p:spPr bwMode="auto">
            <a:xfrm>
              <a:off x="5549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84" name="Line 88"/>
            <p:cNvSpPr>
              <a:spLocks noChangeShapeType="1"/>
            </p:cNvSpPr>
            <p:nvPr/>
          </p:nvSpPr>
          <p:spPr bwMode="auto">
            <a:xfrm rot="10800000" flipH="1">
              <a:off x="5656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85" name="Line 89"/>
            <p:cNvSpPr>
              <a:spLocks noChangeShapeType="1"/>
            </p:cNvSpPr>
            <p:nvPr/>
          </p:nvSpPr>
          <p:spPr bwMode="auto">
            <a:xfrm>
              <a:off x="5726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86" name="Rectangle 90"/>
            <p:cNvSpPr>
              <a:spLocks/>
            </p:cNvSpPr>
            <p:nvPr/>
          </p:nvSpPr>
          <p:spPr bwMode="auto">
            <a:xfrm>
              <a:off x="5861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87" name="Line 91"/>
            <p:cNvSpPr>
              <a:spLocks noChangeShapeType="1"/>
            </p:cNvSpPr>
            <p:nvPr/>
          </p:nvSpPr>
          <p:spPr bwMode="auto">
            <a:xfrm rot="10800000" flipH="1">
              <a:off x="5968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88" name="Rectangle 92"/>
            <p:cNvSpPr>
              <a:spLocks/>
            </p:cNvSpPr>
            <p:nvPr/>
          </p:nvSpPr>
          <p:spPr bwMode="auto">
            <a:xfrm>
              <a:off x="5841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89" name="Rectangle 93"/>
            <p:cNvSpPr>
              <a:spLocks/>
            </p:cNvSpPr>
            <p:nvPr/>
          </p:nvSpPr>
          <p:spPr bwMode="auto">
            <a:xfrm>
              <a:off x="5861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90" name="Line 94"/>
            <p:cNvSpPr>
              <a:spLocks noChangeShapeType="1"/>
            </p:cNvSpPr>
            <p:nvPr/>
          </p:nvSpPr>
          <p:spPr bwMode="auto">
            <a:xfrm rot="10800000" flipH="1">
              <a:off x="5968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91" name="Line 95"/>
            <p:cNvSpPr>
              <a:spLocks noChangeShapeType="1"/>
            </p:cNvSpPr>
            <p:nvPr/>
          </p:nvSpPr>
          <p:spPr bwMode="auto">
            <a:xfrm>
              <a:off x="6062" y="383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92" name="Rectangle 96"/>
            <p:cNvSpPr>
              <a:spLocks/>
            </p:cNvSpPr>
            <p:nvPr/>
          </p:nvSpPr>
          <p:spPr bwMode="auto">
            <a:xfrm>
              <a:off x="6197" y="3408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93" name="Line 97"/>
            <p:cNvSpPr>
              <a:spLocks noChangeShapeType="1"/>
            </p:cNvSpPr>
            <p:nvPr/>
          </p:nvSpPr>
          <p:spPr bwMode="auto">
            <a:xfrm rot="10800000" flipH="1">
              <a:off x="6304" y="395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94" name="Rectangle 98"/>
            <p:cNvSpPr>
              <a:spLocks/>
            </p:cNvSpPr>
            <p:nvPr/>
          </p:nvSpPr>
          <p:spPr bwMode="auto">
            <a:xfrm>
              <a:off x="6177" y="408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0995" name="Rectangle 99"/>
            <p:cNvSpPr>
              <a:spLocks/>
            </p:cNvSpPr>
            <p:nvPr/>
          </p:nvSpPr>
          <p:spPr bwMode="auto">
            <a:xfrm>
              <a:off x="6197" y="3744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0996" name="Line 100"/>
            <p:cNvSpPr>
              <a:spLocks noChangeShapeType="1"/>
            </p:cNvSpPr>
            <p:nvPr/>
          </p:nvSpPr>
          <p:spPr bwMode="auto">
            <a:xfrm rot="10800000" flipH="1">
              <a:off x="6304" y="3615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97" name="Line 101"/>
            <p:cNvSpPr>
              <a:spLocks noChangeShapeType="1"/>
            </p:cNvSpPr>
            <p:nvPr/>
          </p:nvSpPr>
          <p:spPr bwMode="auto">
            <a:xfrm>
              <a:off x="6408" y="3837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98" name="Rectangle 102"/>
            <p:cNvSpPr>
              <a:spLocks/>
            </p:cNvSpPr>
            <p:nvPr/>
          </p:nvSpPr>
          <p:spPr bwMode="auto">
            <a:xfrm>
              <a:off x="6544" y="374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</p:grpSp>
      <p:pic>
        <p:nvPicPr>
          <p:cNvPr id="80999" name="Picture 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94" y="5214938"/>
            <a:ext cx="5241727" cy="15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13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539" y="5036344"/>
            <a:ext cx="4902398" cy="141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81922" name="Rectangle 2"/>
          <p:cNvSpPr>
            <a:spLocks noChangeArrowheads="1"/>
          </p:cNvSpPr>
          <p:nvPr>
            <p:ph type="title"/>
          </p:nvPr>
        </p:nvSpPr>
        <p:spPr>
          <a:xfrm>
            <a:off x="35719" y="-26789"/>
            <a:ext cx="9117211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Unsaturated Fatty Acids</a:t>
            </a:r>
          </a:p>
        </p:txBody>
      </p:sp>
      <p:sp>
        <p:nvSpPr>
          <p:cNvPr id="81923" name="Rectangle 3"/>
          <p:cNvSpPr>
            <a:spLocks noChangeArrowheads="1"/>
          </p:cNvSpPr>
          <p:nvPr>
            <p:ph type="body" idx="1"/>
          </p:nvPr>
        </p:nvSpPr>
        <p:spPr>
          <a:xfrm>
            <a:off x="651867" y="803672"/>
            <a:ext cx="7840266" cy="2286000"/>
          </a:xfrm>
          <a:ln/>
        </p:spPr>
        <p:txBody>
          <a:bodyPr>
            <a:noAutofit/>
          </a:bodyPr>
          <a:lstStyle/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2000" b="1" dirty="0">
                <a:solidFill>
                  <a:srgbClr val="2D00FA"/>
                </a:solidFill>
              </a:rPr>
              <a:t>Unsaturated fatty acids</a:t>
            </a:r>
            <a:r>
              <a:rPr lang="en-US" sz="2000" dirty="0"/>
              <a:t> contain some carbon atoms that are double-bonded with each other (all of the spaces are not taken by hydrogen atoms). </a:t>
            </a:r>
          </a:p>
          <a:p>
            <a:pPr marL="310296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2000" dirty="0"/>
              <a:t>Lipids with a high proportion of unsaturated fatty acids are oils and tend to be liquid at room temperature. </a:t>
            </a:r>
          </a:p>
          <a:p>
            <a:pPr marL="757881" lvl="1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 sz="2000" dirty="0"/>
              <a:t>The unsaturated nature causes kinks in the straight chains. When aligned in a lipid molecule, the kinked fatty acids do not pack in closely together; hence the more fluid structure of oils. </a:t>
            </a:r>
          </a:p>
        </p:txBody>
      </p:sp>
      <p:sp>
        <p:nvSpPr>
          <p:cNvPr id="81924" name="Rectangle 4"/>
          <p:cNvSpPr>
            <a:spLocks/>
          </p:cNvSpPr>
          <p:nvPr/>
        </p:nvSpPr>
        <p:spPr bwMode="auto">
          <a:xfrm>
            <a:off x="348258" y="5232797"/>
            <a:ext cx="3527227" cy="108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10000"/>
              </a:lnSpc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Linoleic acid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is an unsaturated fatty acid. The double bonds between the carbon atoms prevent bonds to hydrogen. The double bonds produce a kink in the chain as shown on the space filling model (right).</a:t>
            </a:r>
          </a:p>
        </p:txBody>
      </p:sp>
      <p:grpSp>
        <p:nvGrpSpPr>
          <p:cNvPr id="81925" name="Group 5"/>
          <p:cNvGrpSpPr>
            <a:grpSpLocks/>
          </p:cNvGrpSpPr>
          <p:nvPr/>
        </p:nvGrpSpPr>
        <p:grpSpPr bwMode="auto">
          <a:xfrm>
            <a:off x="6518672" y="5678166"/>
            <a:ext cx="359420" cy="904132"/>
            <a:chOff x="0" y="0"/>
            <a:chExt cx="322" cy="809"/>
          </a:xfrm>
        </p:grpSpPr>
        <p:sp>
          <p:nvSpPr>
            <p:cNvPr id="81926" name="Line 6"/>
            <p:cNvSpPr>
              <a:spLocks noChangeShapeType="1"/>
            </p:cNvSpPr>
            <p:nvPr/>
          </p:nvSpPr>
          <p:spPr bwMode="auto">
            <a:xfrm>
              <a:off x="224" y="0"/>
              <a:ext cx="0" cy="576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27" name="Rectangle 7"/>
            <p:cNvSpPr>
              <a:spLocks/>
            </p:cNvSpPr>
            <p:nvPr/>
          </p:nvSpPr>
          <p:spPr bwMode="auto">
            <a:xfrm>
              <a:off x="0" y="616"/>
              <a:ext cx="322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Kink</a:t>
              </a:r>
            </a:p>
          </p:txBody>
        </p:sp>
      </p:grpSp>
      <p:sp>
        <p:nvSpPr>
          <p:cNvPr id="81928" name="Rectangle 8"/>
          <p:cNvSpPr>
            <a:spLocks/>
          </p:cNvSpPr>
          <p:nvPr/>
        </p:nvSpPr>
        <p:spPr bwMode="auto">
          <a:xfrm>
            <a:off x="638843" y="3683748"/>
            <a:ext cx="7867055" cy="1491258"/>
          </a:xfrm>
          <a:prstGeom prst="rect">
            <a:avLst/>
          </a:prstGeom>
          <a:gradFill rotWithShape="0">
            <a:gsLst>
              <a:gs pos="0">
                <a:srgbClr val="FF0017">
                  <a:alpha val="45000"/>
                </a:srgbClr>
              </a:gs>
              <a:gs pos="100000">
                <a:srgbClr val="FDCD6B">
                  <a:alpha val="45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>
                    <a:alpha val="45000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82040" name="Group 120"/>
          <p:cNvGrpSpPr>
            <a:grpSpLocks/>
          </p:cNvGrpSpPr>
          <p:nvPr/>
        </p:nvGrpSpPr>
        <p:grpSpPr bwMode="auto">
          <a:xfrm>
            <a:off x="838275" y="3696889"/>
            <a:ext cx="7533307" cy="1017985"/>
            <a:chOff x="751" y="3296"/>
            <a:chExt cx="6749" cy="928"/>
          </a:xfrm>
        </p:grpSpPr>
        <p:sp>
          <p:nvSpPr>
            <p:cNvPr id="81930" name="Rectangle 10"/>
            <p:cNvSpPr>
              <a:spLocks/>
            </p:cNvSpPr>
            <p:nvPr/>
          </p:nvSpPr>
          <p:spPr bwMode="auto">
            <a:xfrm>
              <a:off x="816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31" name="Rectangle 11"/>
            <p:cNvSpPr>
              <a:spLocks/>
            </p:cNvSpPr>
            <p:nvPr/>
          </p:nvSpPr>
          <p:spPr bwMode="auto">
            <a:xfrm>
              <a:off x="816" y="3296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</a:p>
          </p:txBody>
        </p:sp>
        <p:sp>
          <p:nvSpPr>
            <p:cNvPr id="81932" name="Line 12"/>
            <p:cNvSpPr>
              <a:spLocks noChangeShapeType="1"/>
            </p:cNvSpPr>
            <p:nvPr/>
          </p:nvSpPr>
          <p:spPr bwMode="auto">
            <a:xfrm rot="10800000" flipH="1">
              <a:off x="967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3" name="Line 13"/>
            <p:cNvSpPr>
              <a:spLocks noChangeShapeType="1"/>
            </p:cNvSpPr>
            <p:nvPr/>
          </p:nvSpPr>
          <p:spPr bwMode="auto">
            <a:xfrm rot="10800000" flipH="1">
              <a:off x="935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4" name="Line 14"/>
            <p:cNvSpPr>
              <a:spLocks noChangeShapeType="1"/>
            </p:cNvSpPr>
            <p:nvPr/>
          </p:nvSpPr>
          <p:spPr bwMode="auto">
            <a:xfrm>
              <a:off x="1029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5" name="Line 15"/>
            <p:cNvSpPr>
              <a:spLocks noChangeShapeType="1"/>
            </p:cNvSpPr>
            <p:nvPr/>
          </p:nvSpPr>
          <p:spPr bwMode="auto">
            <a:xfrm>
              <a:off x="751" y="3733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6" name="Rectangle 16"/>
            <p:cNvSpPr>
              <a:spLocks/>
            </p:cNvSpPr>
            <p:nvPr/>
          </p:nvSpPr>
          <p:spPr bwMode="auto">
            <a:xfrm>
              <a:off x="1136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rot="10800000" flipH="1">
              <a:off x="1271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8" name="Rectangle 18"/>
            <p:cNvSpPr>
              <a:spLocks/>
            </p:cNvSpPr>
            <p:nvPr/>
          </p:nvSpPr>
          <p:spPr bwMode="auto">
            <a:xfrm>
              <a:off x="1152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39" name="Rectangle 19"/>
            <p:cNvSpPr>
              <a:spLocks/>
            </p:cNvSpPr>
            <p:nvPr/>
          </p:nvSpPr>
          <p:spPr bwMode="auto">
            <a:xfrm>
              <a:off x="1152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40" name="Line 20"/>
            <p:cNvSpPr>
              <a:spLocks noChangeShapeType="1"/>
            </p:cNvSpPr>
            <p:nvPr/>
          </p:nvSpPr>
          <p:spPr bwMode="auto">
            <a:xfrm rot="10800000" flipH="1">
              <a:off x="1271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1" name="Line 21"/>
            <p:cNvSpPr>
              <a:spLocks noChangeShapeType="1"/>
            </p:cNvSpPr>
            <p:nvPr/>
          </p:nvSpPr>
          <p:spPr bwMode="auto">
            <a:xfrm>
              <a:off x="1381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2" name="Rectangle 22"/>
            <p:cNvSpPr>
              <a:spLocks/>
            </p:cNvSpPr>
            <p:nvPr/>
          </p:nvSpPr>
          <p:spPr bwMode="auto">
            <a:xfrm>
              <a:off x="1488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43" name="Line 23"/>
            <p:cNvSpPr>
              <a:spLocks noChangeShapeType="1"/>
            </p:cNvSpPr>
            <p:nvPr/>
          </p:nvSpPr>
          <p:spPr bwMode="auto">
            <a:xfrm rot="10800000" flipH="1">
              <a:off x="1623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4" name="Rectangle 24"/>
            <p:cNvSpPr>
              <a:spLocks/>
            </p:cNvSpPr>
            <p:nvPr/>
          </p:nvSpPr>
          <p:spPr bwMode="auto">
            <a:xfrm>
              <a:off x="1504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45" name="Rectangle 25"/>
            <p:cNvSpPr>
              <a:spLocks/>
            </p:cNvSpPr>
            <p:nvPr/>
          </p:nvSpPr>
          <p:spPr bwMode="auto">
            <a:xfrm>
              <a:off x="1504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46" name="Line 26"/>
            <p:cNvSpPr>
              <a:spLocks noChangeShapeType="1"/>
            </p:cNvSpPr>
            <p:nvPr/>
          </p:nvSpPr>
          <p:spPr bwMode="auto">
            <a:xfrm rot="10800000" flipH="1">
              <a:off x="1623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7" name="Line 27"/>
            <p:cNvSpPr>
              <a:spLocks noChangeShapeType="1"/>
            </p:cNvSpPr>
            <p:nvPr/>
          </p:nvSpPr>
          <p:spPr bwMode="auto">
            <a:xfrm>
              <a:off x="1709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8" name="Rectangle 28"/>
            <p:cNvSpPr>
              <a:spLocks/>
            </p:cNvSpPr>
            <p:nvPr/>
          </p:nvSpPr>
          <p:spPr bwMode="auto">
            <a:xfrm>
              <a:off x="1816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49" name="Line 29"/>
            <p:cNvSpPr>
              <a:spLocks noChangeShapeType="1"/>
            </p:cNvSpPr>
            <p:nvPr/>
          </p:nvSpPr>
          <p:spPr bwMode="auto">
            <a:xfrm rot="10800000" flipH="1">
              <a:off x="1951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0" name="Rectangle 30"/>
            <p:cNvSpPr>
              <a:spLocks/>
            </p:cNvSpPr>
            <p:nvPr/>
          </p:nvSpPr>
          <p:spPr bwMode="auto">
            <a:xfrm>
              <a:off x="1832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51" name="Rectangle 31"/>
            <p:cNvSpPr>
              <a:spLocks/>
            </p:cNvSpPr>
            <p:nvPr/>
          </p:nvSpPr>
          <p:spPr bwMode="auto">
            <a:xfrm>
              <a:off x="1832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52" name="Line 32"/>
            <p:cNvSpPr>
              <a:spLocks noChangeShapeType="1"/>
            </p:cNvSpPr>
            <p:nvPr/>
          </p:nvSpPr>
          <p:spPr bwMode="auto">
            <a:xfrm rot="10800000" flipH="1">
              <a:off x="1951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3" name="Line 33"/>
            <p:cNvSpPr>
              <a:spLocks noChangeShapeType="1"/>
            </p:cNvSpPr>
            <p:nvPr/>
          </p:nvSpPr>
          <p:spPr bwMode="auto">
            <a:xfrm>
              <a:off x="2045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4" name="Rectangle 34"/>
            <p:cNvSpPr>
              <a:spLocks/>
            </p:cNvSpPr>
            <p:nvPr/>
          </p:nvSpPr>
          <p:spPr bwMode="auto">
            <a:xfrm>
              <a:off x="2152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55" name="Line 35"/>
            <p:cNvSpPr>
              <a:spLocks noChangeShapeType="1"/>
            </p:cNvSpPr>
            <p:nvPr/>
          </p:nvSpPr>
          <p:spPr bwMode="auto">
            <a:xfrm rot="10800000" flipH="1">
              <a:off x="2287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6" name="Rectangle 36"/>
            <p:cNvSpPr>
              <a:spLocks/>
            </p:cNvSpPr>
            <p:nvPr/>
          </p:nvSpPr>
          <p:spPr bwMode="auto">
            <a:xfrm>
              <a:off x="2168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57" name="Rectangle 37"/>
            <p:cNvSpPr>
              <a:spLocks/>
            </p:cNvSpPr>
            <p:nvPr/>
          </p:nvSpPr>
          <p:spPr bwMode="auto">
            <a:xfrm>
              <a:off x="2168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58" name="Line 38"/>
            <p:cNvSpPr>
              <a:spLocks noChangeShapeType="1"/>
            </p:cNvSpPr>
            <p:nvPr/>
          </p:nvSpPr>
          <p:spPr bwMode="auto">
            <a:xfrm rot="10800000" flipH="1">
              <a:off x="2287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9" name="Line 39"/>
            <p:cNvSpPr>
              <a:spLocks noChangeShapeType="1"/>
            </p:cNvSpPr>
            <p:nvPr/>
          </p:nvSpPr>
          <p:spPr bwMode="auto">
            <a:xfrm>
              <a:off x="2381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60" name="Rectangle 40"/>
            <p:cNvSpPr>
              <a:spLocks/>
            </p:cNvSpPr>
            <p:nvPr/>
          </p:nvSpPr>
          <p:spPr bwMode="auto">
            <a:xfrm>
              <a:off x="2488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61" name="Line 41"/>
            <p:cNvSpPr>
              <a:spLocks noChangeShapeType="1"/>
            </p:cNvSpPr>
            <p:nvPr/>
          </p:nvSpPr>
          <p:spPr bwMode="auto">
            <a:xfrm rot="10800000" flipH="1">
              <a:off x="2623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62" name="Rectangle 42"/>
            <p:cNvSpPr>
              <a:spLocks/>
            </p:cNvSpPr>
            <p:nvPr/>
          </p:nvSpPr>
          <p:spPr bwMode="auto">
            <a:xfrm>
              <a:off x="2504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63" name="Rectangle 43"/>
            <p:cNvSpPr>
              <a:spLocks/>
            </p:cNvSpPr>
            <p:nvPr/>
          </p:nvSpPr>
          <p:spPr bwMode="auto">
            <a:xfrm>
              <a:off x="2504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64" name="Line 44"/>
            <p:cNvSpPr>
              <a:spLocks noChangeShapeType="1"/>
            </p:cNvSpPr>
            <p:nvPr/>
          </p:nvSpPr>
          <p:spPr bwMode="auto">
            <a:xfrm rot="10800000" flipH="1">
              <a:off x="2623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65" name="Line 45"/>
            <p:cNvSpPr>
              <a:spLocks noChangeShapeType="1"/>
            </p:cNvSpPr>
            <p:nvPr/>
          </p:nvSpPr>
          <p:spPr bwMode="auto">
            <a:xfrm>
              <a:off x="2709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66" name="Rectangle 46"/>
            <p:cNvSpPr>
              <a:spLocks/>
            </p:cNvSpPr>
            <p:nvPr/>
          </p:nvSpPr>
          <p:spPr bwMode="auto">
            <a:xfrm>
              <a:off x="2816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67" name="Line 47"/>
            <p:cNvSpPr>
              <a:spLocks noChangeShapeType="1"/>
            </p:cNvSpPr>
            <p:nvPr/>
          </p:nvSpPr>
          <p:spPr bwMode="auto">
            <a:xfrm rot="10800000" flipH="1">
              <a:off x="2951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68" name="Rectangle 48"/>
            <p:cNvSpPr>
              <a:spLocks/>
            </p:cNvSpPr>
            <p:nvPr/>
          </p:nvSpPr>
          <p:spPr bwMode="auto">
            <a:xfrm>
              <a:off x="2832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69" name="Rectangle 49"/>
            <p:cNvSpPr>
              <a:spLocks/>
            </p:cNvSpPr>
            <p:nvPr/>
          </p:nvSpPr>
          <p:spPr bwMode="auto">
            <a:xfrm>
              <a:off x="2832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70" name="Line 50"/>
            <p:cNvSpPr>
              <a:spLocks noChangeShapeType="1"/>
            </p:cNvSpPr>
            <p:nvPr/>
          </p:nvSpPr>
          <p:spPr bwMode="auto">
            <a:xfrm rot="10800000" flipH="1">
              <a:off x="2951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1" name="Line 51"/>
            <p:cNvSpPr>
              <a:spLocks noChangeShapeType="1"/>
            </p:cNvSpPr>
            <p:nvPr/>
          </p:nvSpPr>
          <p:spPr bwMode="auto">
            <a:xfrm>
              <a:off x="3037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2" name="Rectangle 52"/>
            <p:cNvSpPr>
              <a:spLocks/>
            </p:cNvSpPr>
            <p:nvPr/>
          </p:nvSpPr>
          <p:spPr bwMode="auto">
            <a:xfrm>
              <a:off x="3144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73" name="Line 53"/>
            <p:cNvSpPr>
              <a:spLocks noChangeShapeType="1"/>
            </p:cNvSpPr>
            <p:nvPr/>
          </p:nvSpPr>
          <p:spPr bwMode="auto">
            <a:xfrm rot="10800000" flipH="1">
              <a:off x="3279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4" name="Rectangle 54"/>
            <p:cNvSpPr>
              <a:spLocks/>
            </p:cNvSpPr>
            <p:nvPr/>
          </p:nvSpPr>
          <p:spPr bwMode="auto">
            <a:xfrm>
              <a:off x="3160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75" name="Rectangle 55"/>
            <p:cNvSpPr>
              <a:spLocks/>
            </p:cNvSpPr>
            <p:nvPr/>
          </p:nvSpPr>
          <p:spPr bwMode="auto">
            <a:xfrm>
              <a:off x="3160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76" name="Line 56"/>
            <p:cNvSpPr>
              <a:spLocks noChangeShapeType="1"/>
            </p:cNvSpPr>
            <p:nvPr/>
          </p:nvSpPr>
          <p:spPr bwMode="auto">
            <a:xfrm rot="10800000" flipH="1">
              <a:off x="3279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7" name="Line 57"/>
            <p:cNvSpPr>
              <a:spLocks noChangeShapeType="1"/>
            </p:cNvSpPr>
            <p:nvPr/>
          </p:nvSpPr>
          <p:spPr bwMode="auto">
            <a:xfrm>
              <a:off x="3381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8" name="Rectangle 58"/>
            <p:cNvSpPr>
              <a:spLocks/>
            </p:cNvSpPr>
            <p:nvPr/>
          </p:nvSpPr>
          <p:spPr bwMode="auto">
            <a:xfrm>
              <a:off x="3488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79" name="Rectangle 59"/>
            <p:cNvSpPr>
              <a:spLocks/>
            </p:cNvSpPr>
            <p:nvPr/>
          </p:nvSpPr>
          <p:spPr bwMode="auto">
            <a:xfrm>
              <a:off x="3504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80" name="Line 60"/>
            <p:cNvSpPr>
              <a:spLocks noChangeShapeType="1"/>
            </p:cNvSpPr>
            <p:nvPr/>
          </p:nvSpPr>
          <p:spPr bwMode="auto">
            <a:xfrm rot="10800000" flipH="1">
              <a:off x="3623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1" name="Line 61"/>
            <p:cNvSpPr>
              <a:spLocks noChangeShapeType="1"/>
            </p:cNvSpPr>
            <p:nvPr/>
          </p:nvSpPr>
          <p:spPr bwMode="auto">
            <a:xfrm>
              <a:off x="3733" y="3725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2" name="Rectangle 62"/>
            <p:cNvSpPr>
              <a:spLocks/>
            </p:cNvSpPr>
            <p:nvPr/>
          </p:nvSpPr>
          <p:spPr bwMode="auto">
            <a:xfrm>
              <a:off x="3840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83" name="Rectangle 63"/>
            <p:cNvSpPr>
              <a:spLocks/>
            </p:cNvSpPr>
            <p:nvPr/>
          </p:nvSpPr>
          <p:spPr bwMode="auto">
            <a:xfrm>
              <a:off x="3856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84" name="Line 64"/>
            <p:cNvSpPr>
              <a:spLocks noChangeShapeType="1"/>
            </p:cNvSpPr>
            <p:nvPr/>
          </p:nvSpPr>
          <p:spPr bwMode="auto">
            <a:xfrm rot="10800000" flipH="1">
              <a:off x="3975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5" name="Line 65"/>
            <p:cNvSpPr>
              <a:spLocks noChangeShapeType="1"/>
            </p:cNvSpPr>
            <p:nvPr/>
          </p:nvSpPr>
          <p:spPr bwMode="auto">
            <a:xfrm>
              <a:off x="4061" y="3733"/>
              <a:ext cx="15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6" name="Rectangle 66"/>
            <p:cNvSpPr>
              <a:spLocks/>
            </p:cNvSpPr>
            <p:nvPr/>
          </p:nvSpPr>
          <p:spPr bwMode="auto">
            <a:xfrm>
              <a:off x="4169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87" name="Line 67"/>
            <p:cNvSpPr>
              <a:spLocks noChangeShapeType="1"/>
            </p:cNvSpPr>
            <p:nvPr/>
          </p:nvSpPr>
          <p:spPr bwMode="auto">
            <a:xfrm rot="10800000" flipH="1">
              <a:off x="4304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8" name="Rectangle 68"/>
            <p:cNvSpPr>
              <a:spLocks/>
            </p:cNvSpPr>
            <p:nvPr/>
          </p:nvSpPr>
          <p:spPr bwMode="auto">
            <a:xfrm>
              <a:off x="4185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89" name="Rectangle 69"/>
            <p:cNvSpPr>
              <a:spLocks/>
            </p:cNvSpPr>
            <p:nvPr/>
          </p:nvSpPr>
          <p:spPr bwMode="auto">
            <a:xfrm>
              <a:off x="4185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90" name="Line 70"/>
            <p:cNvSpPr>
              <a:spLocks noChangeShapeType="1"/>
            </p:cNvSpPr>
            <p:nvPr/>
          </p:nvSpPr>
          <p:spPr bwMode="auto">
            <a:xfrm rot="10800000" flipH="1">
              <a:off x="4304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1" name="Line 71"/>
            <p:cNvSpPr>
              <a:spLocks noChangeShapeType="1"/>
            </p:cNvSpPr>
            <p:nvPr/>
          </p:nvSpPr>
          <p:spPr bwMode="auto">
            <a:xfrm>
              <a:off x="4414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2" name="Rectangle 72"/>
            <p:cNvSpPr>
              <a:spLocks/>
            </p:cNvSpPr>
            <p:nvPr/>
          </p:nvSpPr>
          <p:spPr bwMode="auto">
            <a:xfrm>
              <a:off x="4521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93" name="Rectangle 73"/>
            <p:cNvSpPr>
              <a:spLocks/>
            </p:cNvSpPr>
            <p:nvPr/>
          </p:nvSpPr>
          <p:spPr bwMode="auto">
            <a:xfrm>
              <a:off x="4537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94" name="Line 74"/>
            <p:cNvSpPr>
              <a:spLocks noChangeShapeType="1"/>
            </p:cNvSpPr>
            <p:nvPr/>
          </p:nvSpPr>
          <p:spPr bwMode="auto">
            <a:xfrm rot="10800000" flipH="1">
              <a:off x="4656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5" name="Line 75"/>
            <p:cNvSpPr>
              <a:spLocks noChangeShapeType="1"/>
            </p:cNvSpPr>
            <p:nvPr/>
          </p:nvSpPr>
          <p:spPr bwMode="auto">
            <a:xfrm>
              <a:off x="4750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6" name="Rectangle 76"/>
            <p:cNvSpPr>
              <a:spLocks/>
            </p:cNvSpPr>
            <p:nvPr/>
          </p:nvSpPr>
          <p:spPr bwMode="auto">
            <a:xfrm>
              <a:off x="4857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1997" name="Rectangle 77"/>
            <p:cNvSpPr>
              <a:spLocks/>
            </p:cNvSpPr>
            <p:nvPr/>
          </p:nvSpPr>
          <p:spPr bwMode="auto">
            <a:xfrm>
              <a:off x="4873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1998" name="Line 78"/>
            <p:cNvSpPr>
              <a:spLocks noChangeShapeType="1"/>
            </p:cNvSpPr>
            <p:nvPr/>
          </p:nvSpPr>
          <p:spPr bwMode="auto">
            <a:xfrm rot="10800000" flipH="1">
              <a:off x="4992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9" name="Line 79"/>
            <p:cNvSpPr>
              <a:spLocks noChangeShapeType="1"/>
            </p:cNvSpPr>
            <p:nvPr/>
          </p:nvSpPr>
          <p:spPr bwMode="auto">
            <a:xfrm>
              <a:off x="5118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0" name="Rectangle 80"/>
            <p:cNvSpPr>
              <a:spLocks/>
            </p:cNvSpPr>
            <p:nvPr/>
          </p:nvSpPr>
          <p:spPr bwMode="auto">
            <a:xfrm>
              <a:off x="5225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01" name="Line 81"/>
            <p:cNvSpPr>
              <a:spLocks noChangeShapeType="1"/>
            </p:cNvSpPr>
            <p:nvPr/>
          </p:nvSpPr>
          <p:spPr bwMode="auto">
            <a:xfrm rot="10800000" flipH="1">
              <a:off x="5360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2" name="Rectangle 82"/>
            <p:cNvSpPr>
              <a:spLocks/>
            </p:cNvSpPr>
            <p:nvPr/>
          </p:nvSpPr>
          <p:spPr bwMode="auto">
            <a:xfrm>
              <a:off x="5241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03" name="Rectangle 83"/>
            <p:cNvSpPr>
              <a:spLocks/>
            </p:cNvSpPr>
            <p:nvPr/>
          </p:nvSpPr>
          <p:spPr bwMode="auto">
            <a:xfrm>
              <a:off x="5241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2004" name="Line 84"/>
            <p:cNvSpPr>
              <a:spLocks noChangeShapeType="1"/>
            </p:cNvSpPr>
            <p:nvPr/>
          </p:nvSpPr>
          <p:spPr bwMode="auto">
            <a:xfrm rot="10800000" flipH="1">
              <a:off x="5360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5" name="Line 85"/>
            <p:cNvSpPr>
              <a:spLocks noChangeShapeType="1"/>
            </p:cNvSpPr>
            <p:nvPr/>
          </p:nvSpPr>
          <p:spPr bwMode="auto">
            <a:xfrm>
              <a:off x="5430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6" name="Rectangle 86"/>
            <p:cNvSpPr>
              <a:spLocks/>
            </p:cNvSpPr>
            <p:nvPr/>
          </p:nvSpPr>
          <p:spPr bwMode="auto">
            <a:xfrm>
              <a:off x="5537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07" name="Line 87"/>
            <p:cNvSpPr>
              <a:spLocks noChangeShapeType="1"/>
            </p:cNvSpPr>
            <p:nvPr/>
          </p:nvSpPr>
          <p:spPr bwMode="auto">
            <a:xfrm rot="10800000" flipH="1">
              <a:off x="5672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8" name="Rectangle 88"/>
            <p:cNvSpPr>
              <a:spLocks/>
            </p:cNvSpPr>
            <p:nvPr/>
          </p:nvSpPr>
          <p:spPr bwMode="auto">
            <a:xfrm>
              <a:off x="5553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09" name="Rectangle 89"/>
            <p:cNvSpPr>
              <a:spLocks/>
            </p:cNvSpPr>
            <p:nvPr/>
          </p:nvSpPr>
          <p:spPr bwMode="auto">
            <a:xfrm>
              <a:off x="5553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2010" name="Line 90"/>
            <p:cNvSpPr>
              <a:spLocks noChangeShapeType="1"/>
            </p:cNvSpPr>
            <p:nvPr/>
          </p:nvSpPr>
          <p:spPr bwMode="auto">
            <a:xfrm rot="10800000" flipH="1">
              <a:off x="5672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1" name="Line 91"/>
            <p:cNvSpPr>
              <a:spLocks noChangeShapeType="1"/>
            </p:cNvSpPr>
            <p:nvPr/>
          </p:nvSpPr>
          <p:spPr bwMode="auto">
            <a:xfrm>
              <a:off x="5766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2" name="Rectangle 92"/>
            <p:cNvSpPr>
              <a:spLocks/>
            </p:cNvSpPr>
            <p:nvPr/>
          </p:nvSpPr>
          <p:spPr bwMode="auto">
            <a:xfrm>
              <a:off x="5873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13" name="Line 93"/>
            <p:cNvSpPr>
              <a:spLocks noChangeShapeType="1"/>
            </p:cNvSpPr>
            <p:nvPr/>
          </p:nvSpPr>
          <p:spPr bwMode="auto">
            <a:xfrm rot="10800000" flipH="1">
              <a:off x="6008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4" name="Rectangle 94"/>
            <p:cNvSpPr>
              <a:spLocks/>
            </p:cNvSpPr>
            <p:nvPr/>
          </p:nvSpPr>
          <p:spPr bwMode="auto">
            <a:xfrm>
              <a:off x="5889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15" name="Rectangle 95"/>
            <p:cNvSpPr>
              <a:spLocks/>
            </p:cNvSpPr>
            <p:nvPr/>
          </p:nvSpPr>
          <p:spPr bwMode="auto">
            <a:xfrm>
              <a:off x="5889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2016" name="Line 96"/>
            <p:cNvSpPr>
              <a:spLocks noChangeShapeType="1"/>
            </p:cNvSpPr>
            <p:nvPr/>
          </p:nvSpPr>
          <p:spPr bwMode="auto">
            <a:xfrm rot="10800000" flipH="1">
              <a:off x="6008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7" name="Line 97"/>
            <p:cNvSpPr>
              <a:spLocks noChangeShapeType="1"/>
            </p:cNvSpPr>
            <p:nvPr/>
          </p:nvSpPr>
          <p:spPr bwMode="auto">
            <a:xfrm>
              <a:off x="3733" y="3757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8" name="Line 98"/>
            <p:cNvSpPr>
              <a:spLocks noChangeShapeType="1"/>
            </p:cNvSpPr>
            <p:nvPr/>
          </p:nvSpPr>
          <p:spPr bwMode="auto">
            <a:xfrm>
              <a:off x="4750" y="3765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9" name="Line 99"/>
            <p:cNvSpPr>
              <a:spLocks noChangeShapeType="1"/>
            </p:cNvSpPr>
            <p:nvPr/>
          </p:nvSpPr>
          <p:spPr bwMode="auto">
            <a:xfrm>
              <a:off x="6094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0" name="Rectangle 100"/>
            <p:cNvSpPr>
              <a:spLocks/>
            </p:cNvSpPr>
            <p:nvPr/>
          </p:nvSpPr>
          <p:spPr bwMode="auto">
            <a:xfrm>
              <a:off x="6201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21" name="Line 101"/>
            <p:cNvSpPr>
              <a:spLocks noChangeShapeType="1"/>
            </p:cNvSpPr>
            <p:nvPr/>
          </p:nvSpPr>
          <p:spPr bwMode="auto">
            <a:xfrm rot="10800000" flipH="1">
              <a:off x="6336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2" name="Rectangle 102"/>
            <p:cNvSpPr>
              <a:spLocks/>
            </p:cNvSpPr>
            <p:nvPr/>
          </p:nvSpPr>
          <p:spPr bwMode="auto">
            <a:xfrm>
              <a:off x="6217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23" name="Rectangle 103"/>
            <p:cNvSpPr>
              <a:spLocks/>
            </p:cNvSpPr>
            <p:nvPr/>
          </p:nvSpPr>
          <p:spPr bwMode="auto">
            <a:xfrm>
              <a:off x="6217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2024" name="Line 104"/>
            <p:cNvSpPr>
              <a:spLocks noChangeShapeType="1"/>
            </p:cNvSpPr>
            <p:nvPr/>
          </p:nvSpPr>
          <p:spPr bwMode="auto">
            <a:xfrm rot="10800000" flipH="1">
              <a:off x="6336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5" name="Line 105"/>
            <p:cNvSpPr>
              <a:spLocks noChangeShapeType="1"/>
            </p:cNvSpPr>
            <p:nvPr/>
          </p:nvSpPr>
          <p:spPr bwMode="auto">
            <a:xfrm>
              <a:off x="6430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6" name="Rectangle 106"/>
            <p:cNvSpPr>
              <a:spLocks/>
            </p:cNvSpPr>
            <p:nvPr/>
          </p:nvSpPr>
          <p:spPr bwMode="auto">
            <a:xfrm>
              <a:off x="6537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27" name="Line 107"/>
            <p:cNvSpPr>
              <a:spLocks noChangeShapeType="1"/>
            </p:cNvSpPr>
            <p:nvPr/>
          </p:nvSpPr>
          <p:spPr bwMode="auto">
            <a:xfrm rot="10800000" flipH="1">
              <a:off x="6672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8" name="Rectangle 108"/>
            <p:cNvSpPr>
              <a:spLocks/>
            </p:cNvSpPr>
            <p:nvPr/>
          </p:nvSpPr>
          <p:spPr bwMode="auto">
            <a:xfrm>
              <a:off x="6553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29" name="Line 109"/>
            <p:cNvSpPr>
              <a:spLocks noChangeShapeType="1"/>
            </p:cNvSpPr>
            <p:nvPr/>
          </p:nvSpPr>
          <p:spPr bwMode="auto">
            <a:xfrm rot="10800000" flipH="1">
              <a:off x="6672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0" name="Rectangle 110"/>
            <p:cNvSpPr>
              <a:spLocks/>
            </p:cNvSpPr>
            <p:nvPr/>
          </p:nvSpPr>
          <p:spPr bwMode="auto">
            <a:xfrm>
              <a:off x="6553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  <p:sp>
          <p:nvSpPr>
            <p:cNvPr id="82031" name="Line 111"/>
            <p:cNvSpPr>
              <a:spLocks noChangeShapeType="1"/>
            </p:cNvSpPr>
            <p:nvPr/>
          </p:nvSpPr>
          <p:spPr bwMode="auto">
            <a:xfrm>
              <a:off x="7152" y="3725"/>
              <a:ext cx="1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2" name="Rectangle 112"/>
            <p:cNvSpPr>
              <a:spLocks/>
            </p:cNvSpPr>
            <p:nvPr/>
          </p:nvSpPr>
          <p:spPr bwMode="auto">
            <a:xfrm>
              <a:off x="7276" y="3640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33" name="Line 113"/>
            <p:cNvSpPr>
              <a:spLocks noChangeShapeType="1"/>
            </p:cNvSpPr>
            <p:nvPr/>
          </p:nvSpPr>
          <p:spPr bwMode="auto">
            <a:xfrm>
              <a:off x="6782" y="3733"/>
              <a:ext cx="15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4" name="Rectangle 114"/>
            <p:cNvSpPr>
              <a:spLocks/>
            </p:cNvSpPr>
            <p:nvPr/>
          </p:nvSpPr>
          <p:spPr bwMode="auto">
            <a:xfrm>
              <a:off x="6889" y="3312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35" name="Line 115"/>
            <p:cNvSpPr>
              <a:spLocks noChangeShapeType="1"/>
            </p:cNvSpPr>
            <p:nvPr/>
          </p:nvSpPr>
          <p:spPr bwMode="auto">
            <a:xfrm rot="10800000" flipH="1">
              <a:off x="7024" y="3847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6" name="Rectangle 116"/>
            <p:cNvSpPr>
              <a:spLocks/>
            </p:cNvSpPr>
            <p:nvPr/>
          </p:nvSpPr>
          <p:spPr bwMode="auto">
            <a:xfrm>
              <a:off x="6905" y="3984"/>
              <a:ext cx="2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</a:p>
          </p:txBody>
        </p:sp>
        <p:sp>
          <p:nvSpPr>
            <p:cNvPr id="82037" name="Line 117"/>
            <p:cNvSpPr>
              <a:spLocks noChangeShapeType="1"/>
            </p:cNvSpPr>
            <p:nvPr/>
          </p:nvSpPr>
          <p:spPr bwMode="auto">
            <a:xfrm rot="10800000" flipH="1">
              <a:off x="7024" y="3511"/>
              <a:ext cx="0" cy="12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8" name="Rectangle 118"/>
            <p:cNvSpPr>
              <a:spLocks/>
            </p:cNvSpPr>
            <p:nvPr/>
          </p:nvSpPr>
          <p:spPr bwMode="auto">
            <a:xfrm>
              <a:off x="6905" y="3648"/>
              <a:ext cx="20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29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/>
          </p:cNvSpPr>
          <p:nvPr/>
        </p:nvSpPr>
        <p:spPr bwMode="auto">
          <a:xfrm>
            <a:off x="4393406" y="4438055"/>
            <a:ext cx="4518422" cy="2196703"/>
          </a:xfrm>
          <a:prstGeom prst="rect">
            <a:avLst/>
          </a:prstGeom>
          <a:solidFill>
            <a:srgbClr val="85007E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5007E">
                    <a:alpha val="29999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46" name="Rectangle 2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82153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Phospholipids</a:t>
            </a:r>
          </a:p>
        </p:txBody>
      </p:sp>
      <p:sp>
        <p:nvSpPr>
          <p:cNvPr id="82947" name="Rectangle 3"/>
          <p:cNvSpPr>
            <a:spLocks noChangeArrowheads="1"/>
          </p:cNvSpPr>
          <p:nvPr>
            <p:ph type="body" idx="1"/>
          </p:nvPr>
        </p:nvSpPr>
        <p:spPr>
          <a:xfrm>
            <a:off x="481087" y="803672"/>
            <a:ext cx="8215313" cy="1821656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If one of the fatty acid groups of a </a:t>
            </a:r>
            <a:r>
              <a:rPr lang="en-US" sz="2000" dirty="0" smtClean="0"/>
              <a:t>triglyceride </a:t>
            </a:r>
            <a:r>
              <a:rPr lang="en-US" sz="2000" dirty="0"/>
              <a:t>is replaced by a phosphate group, the the molecule is known as a </a:t>
            </a:r>
            <a:r>
              <a:rPr lang="en-US" sz="2000" b="1" dirty="0">
                <a:solidFill>
                  <a:srgbClr val="2D00FA"/>
                </a:solidFill>
              </a:rPr>
              <a:t>phospholipid</a:t>
            </a:r>
            <a:r>
              <a:rPr lang="en-US" sz="2000" dirty="0"/>
              <a:t>. A phospholipid consists of: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a </a:t>
            </a:r>
            <a:r>
              <a:rPr lang="en-US" sz="2000" b="1" dirty="0"/>
              <a:t>glycerol</a:t>
            </a:r>
            <a:r>
              <a:rPr lang="en-US" sz="2000" dirty="0"/>
              <a:t> molecule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two </a:t>
            </a:r>
            <a:r>
              <a:rPr lang="en-US" sz="2000" b="1" dirty="0"/>
              <a:t>fatty acid chains</a:t>
            </a:r>
            <a:endParaRPr lang="en-US" sz="2000" b="1" dirty="0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</a:tabLst>
            </a:pPr>
            <a:r>
              <a:rPr lang="en-US" sz="2000" dirty="0"/>
              <a:t>a </a:t>
            </a:r>
            <a:r>
              <a:rPr lang="en-US" sz="2000" b="1" dirty="0"/>
              <a:t>phosphate</a:t>
            </a:r>
            <a:r>
              <a:rPr lang="en-US" sz="2000" dirty="0"/>
              <a:t> (PO</a:t>
            </a:r>
            <a:r>
              <a:rPr lang="en-US" sz="2000" baseline="-6000" dirty="0"/>
              <a:t>4</a:t>
            </a:r>
            <a:r>
              <a:rPr lang="en-US" sz="2000" baseline="32000" dirty="0"/>
              <a:t>3-</a:t>
            </a:r>
            <a:r>
              <a:rPr lang="en-US" sz="2000" dirty="0"/>
              <a:t>) group (</a:t>
            </a:r>
            <a:r>
              <a:rPr lang="en-US" sz="2000" dirty="0" err="1"/>
              <a:t>ionised</a:t>
            </a:r>
            <a:r>
              <a:rPr lang="en-US" sz="2000" dirty="0"/>
              <a:t> under the conditions in cells)</a:t>
            </a:r>
          </a:p>
        </p:txBody>
      </p:sp>
      <p:sp>
        <p:nvSpPr>
          <p:cNvPr id="82948" name="Rectangle 4"/>
          <p:cNvSpPr>
            <a:spLocks/>
          </p:cNvSpPr>
          <p:nvPr/>
        </p:nvSpPr>
        <p:spPr bwMode="auto">
          <a:xfrm>
            <a:off x="669726" y="5715000"/>
            <a:ext cx="2634258" cy="55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3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Phosphate group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from phosphoric acid (HPO</a:t>
            </a:r>
            <a:r>
              <a:rPr lang="en-US" sz="1300" baseline="-60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4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) condenses with the third -OH of glycerol</a:t>
            </a:r>
          </a:p>
        </p:txBody>
      </p:sp>
      <p:grpSp>
        <p:nvGrpSpPr>
          <p:cNvPr id="82949" name="Group 5"/>
          <p:cNvGrpSpPr>
            <a:grpSpLocks/>
          </p:cNvGrpSpPr>
          <p:nvPr/>
        </p:nvGrpSpPr>
        <p:grpSpPr bwMode="auto">
          <a:xfrm>
            <a:off x="580430" y="3009304"/>
            <a:ext cx="6741914" cy="1839516"/>
            <a:chOff x="0" y="0"/>
            <a:chExt cx="6040" cy="1648"/>
          </a:xfrm>
        </p:grpSpPr>
        <p:sp>
          <p:nvSpPr>
            <p:cNvPr id="82950" name="Rectangle 6"/>
            <p:cNvSpPr>
              <a:spLocks/>
            </p:cNvSpPr>
            <p:nvPr/>
          </p:nvSpPr>
          <p:spPr bwMode="auto">
            <a:xfrm>
              <a:off x="744" y="3"/>
              <a:ext cx="5296" cy="904"/>
            </a:xfrm>
            <a:prstGeom prst="rect">
              <a:avLst/>
            </a:prstGeom>
            <a:solidFill>
              <a:srgbClr val="FDCD6B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>
                      <a:alpha val="59999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1" name="Rectangle 7"/>
            <p:cNvSpPr>
              <a:spLocks/>
            </p:cNvSpPr>
            <p:nvPr/>
          </p:nvSpPr>
          <p:spPr bwMode="auto">
            <a:xfrm>
              <a:off x="0" y="0"/>
              <a:ext cx="752" cy="1648"/>
            </a:xfrm>
            <a:prstGeom prst="rect">
              <a:avLst/>
            </a:prstGeom>
            <a:solidFill>
              <a:srgbClr val="FDCD6B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6E36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2" name="Line 8"/>
          <p:cNvSpPr>
            <a:spLocks noChangeShapeType="1"/>
          </p:cNvSpPr>
          <p:nvPr/>
        </p:nvSpPr>
        <p:spPr bwMode="auto">
          <a:xfrm rot="10800000" flipH="1">
            <a:off x="1115095" y="3423420"/>
            <a:ext cx="0" cy="270123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3" name="Line 9"/>
          <p:cNvSpPr>
            <a:spLocks noChangeShapeType="1"/>
          </p:cNvSpPr>
          <p:nvPr/>
        </p:nvSpPr>
        <p:spPr bwMode="auto">
          <a:xfrm>
            <a:off x="1222251" y="3345285"/>
            <a:ext cx="155153" cy="0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4" name="Line 10"/>
          <p:cNvSpPr>
            <a:spLocks noChangeShapeType="1"/>
          </p:cNvSpPr>
          <p:nvPr/>
        </p:nvSpPr>
        <p:spPr bwMode="auto">
          <a:xfrm rot="10800000" flipH="1">
            <a:off x="1115095" y="4030638"/>
            <a:ext cx="0" cy="270123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5" name="Line 11"/>
          <p:cNvSpPr>
            <a:spLocks noChangeShapeType="1"/>
          </p:cNvSpPr>
          <p:nvPr/>
        </p:nvSpPr>
        <p:spPr bwMode="auto">
          <a:xfrm>
            <a:off x="1222251" y="3872136"/>
            <a:ext cx="155153" cy="0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>
            <a:off x="1222251" y="4506144"/>
            <a:ext cx="155153" cy="0"/>
          </a:xfrm>
          <a:prstGeom prst="line">
            <a:avLst/>
          </a:prstGeom>
          <a:noFill/>
          <a:ln w="25400">
            <a:solidFill>
              <a:srgbClr val="FF00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>
            <a:off x="1989088" y="5180336"/>
            <a:ext cx="0" cy="435322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58" name="Rectangle 14"/>
          <p:cNvSpPr>
            <a:spLocks/>
          </p:cNvSpPr>
          <p:nvPr/>
        </p:nvSpPr>
        <p:spPr bwMode="auto">
          <a:xfrm>
            <a:off x="844076" y="3134321"/>
            <a:ext cx="34915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 algn="r">
              <a:tabLst>
                <a:tab pos="366104" algn="l"/>
              </a:tabLst>
            </a:pPr>
            <a:r>
              <a:rPr lang="en-US" sz="15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  <a:r>
              <a:rPr lang="en-US" sz="1500" b="1" baseline="-6000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5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82959" name="Rectangle 15"/>
          <p:cNvSpPr>
            <a:spLocks/>
          </p:cNvSpPr>
          <p:nvPr/>
        </p:nvSpPr>
        <p:spPr bwMode="auto">
          <a:xfrm>
            <a:off x="908700" y="3750469"/>
            <a:ext cx="27783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 algn="r">
              <a:tabLst>
                <a:tab pos="366104" algn="l"/>
              </a:tabLst>
            </a:pPr>
            <a:r>
              <a:rPr lang="en-US" sz="15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HC</a:t>
            </a:r>
          </a:p>
        </p:txBody>
      </p:sp>
      <p:sp>
        <p:nvSpPr>
          <p:cNvPr id="82960" name="Rectangle 16"/>
          <p:cNvSpPr>
            <a:spLocks/>
          </p:cNvSpPr>
          <p:nvPr/>
        </p:nvSpPr>
        <p:spPr bwMode="auto">
          <a:xfrm>
            <a:off x="844076" y="4366617"/>
            <a:ext cx="34915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80364" algn="r">
              <a:tabLst>
                <a:tab pos="366104" algn="l"/>
              </a:tabLst>
            </a:pPr>
            <a:r>
              <a:rPr lang="en-US" sz="15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  <a:r>
              <a:rPr lang="en-US" sz="1500" b="1" baseline="-6000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5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</a:t>
            </a:r>
          </a:p>
        </p:txBody>
      </p:sp>
      <p:sp>
        <p:nvSpPr>
          <p:cNvPr id="82961" name="Rectangle 17"/>
          <p:cNvSpPr>
            <a:spLocks/>
          </p:cNvSpPr>
          <p:nvPr/>
        </p:nvSpPr>
        <p:spPr bwMode="auto">
          <a:xfrm>
            <a:off x="1339453" y="3241476"/>
            <a:ext cx="642938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COO</a:t>
            </a:r>
          </a:p>
        </p:txBody>
      </p:sp>
      <p:sp>
        <p:nvSpPr>
          <p:cNvPr id="82962" name="Rectangle 18"/>
          <p:cNvSpPr>
            <a:spLocks/>
          </p:cNvSpPr>
          <p:nvPr/>
        </p:nvSpPr>
        <p:spPr bwMode="auto">
          <a:xfrm>
            <a:off x="1339453" y="3777258"/>
            <a:ext cx="642938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COO</a:t>
            </a:r>
          </a:p>
        </p:txBody>
      </p:sp>
      <p:sp>
        <p:nvSpPr>
          <p:cNvPr id="82963" name="Rectangle 19"/>
          <p:cNvSpPr>
            <a:spLocks/>
          </p:cNvSpPr>
          <p:nvPr/>
        </p:nvSpPr>
        <p:spPr bwMode="auto">
          <a:xfrm>
            <a:off x="1375172" y="4402336"/>
            <a:ext cx="303609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5007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82964" name="Rectangle 20"/>
          <p:cNvSpPr>
            <a:spLocks/>
          </p:cNvSpPr>
          <p:nvPr/>
        </p:nvSpPr>
        <p:spPr bwMode="auto">
          <a:xfrm>
            <a:off x="1839516" y="4402336"/>
            <a:ext cx="303609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5007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82965" name="Rectangle 21"/>
          <p:cNvSpPr>
            <a:spLocks/>
          </p:cNvSpPr>
          <p:nvPr/>
        </p:nvSpPr>
        <p:spPr bwMode="auto">
          <a:xfrm>
            <a:off x="1839516" y="4795242"/>
            <a:ext cx="303609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5007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82966" name="Rectangle 22"/>
          <p:cNvSpPr>
            <a:spLocks/>
          </p:cNvSpPr>
          <p:nvPr/>
        </p:nvSpPr>
        <p:spPr bwMode="auto">
          <a:xfrm>
            <a:off x="1839516" y="4027289"/>
            <a:ext cx="473273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5007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  <a:r>
              <a:rPr lang="en-US" sz="1500" b="1" baseline="320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  <p:sp>
        <p:nvSpPr>
          <p:cNvPr id="82967" name="Line 23"/>
          <p:cNvSpPr>
            <a:spLocks noChangeShapeType="1"/>
          </p:cNvSpPr>
          <p:nvPr/>
        </p:nvSpPr>
        <p:spPr bwMode="auto">
          <a:xfrm>
            <a:off x="1668736" y="4506144"/>
            <a:ext cx="155153" cy="0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68" name="Line 24"/>
          <p:cNvSpPr>
            <a:spLocks noChangeShapeType="1"/>
          </p:cNvSpPr>
          <p:nvPr/>
        </p:nvSpPr>
        <p:spPr bwMode="auto">
          <a:xfrm>
            <a:off x="2133079" y="4506144"/>
            <a:ext cx="155153" cy="0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69" name="Line 25"/>
          <p:cNvSpPr>
            <a:spLocks noChangeShapeType="1"/>
          </p:cNvSpPr>
          <p:nvPr/>
        </p:nvSpPr>
        <p:spPr bwMode="auto">
          <a:xfrm rot="10800000" flipH="1">
            <a:off x="1987972" y="4223743"/>
            <a:ext cx="0" cy="154037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70" name="Line 26"/>
          <p:cNvSpPr>
            <a:spLocks noChangeShapeType="1"/>
          </p:cNvSpPr>
          <p:nvPr/>
        </p:nvSpPr>
        <p:spPr bwMode="auto">
          <a:xfrm rot="10800000" flipH="1">
            <a:off x="1952253" y="4616649"/>
            <a:ext cx="0" cy="154037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2971" name="Rectangle 27"/>
          <p:cNvSpPr>
            <a:spLocks/>
          </p:cNvSpPr>
          <p:nvPr/>
        </p:nvSpPr>
        <p:spPr bwMode="auto">
          <a:xfrm>
            <a:off x="2259211" y="4411265"/>
            <a:ext cx="473273" cy="29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5007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5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  <a:r>
              <a:rPr lang="en-US" sz="1500" b="1" baseline="320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 rot="10800000" flipH="1">
            <a:off x="2005831" y="4616649"/>
            <a:ext cx="0" cy="154037"/>
          </a:xfrm>
          <a:prstGeom prst="line">
            <a:avLst/>
          </a:prstGeom>
          <a:noFill/>
          <a:ln w="25400">
            <a:solidFill>
              <a:srgbClr val="8500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82973" name="Group 29"/>
          <p:cNvGrpSpPr>
            <a:grpSpLocks/>
          </p:cNvGrpSpPr>
          <p:nvPr/>
        </p:nvGrpSpPr>
        <p:grpSpPr bwMode="auto">
          <a:xfrm>
            <a:off x="1962299" y="3161109"/>
            <a:ext cx="5098852" cy="151805"/>
            <a:chOff x="0" y="0"/>
            <a:chExt cx="4568" cy="136"/>
          </a:xfrm>
        </p:grpSpPr>
        <p:sp>
          <p:nvSpPr>
            <p:cNvPr id="82974" name="AutoShape 30"/>
            <p:cNvSpPr>
              <a:spLocks/>
            </p:cNvSpPr>
            <p:nvPr/>
          </p:nvSpPr>
          <p:spPr bwMode="auto">
            <a:xfrm>
              <a:off x="0" y="0"/>
              <a:ext cx="2400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268"/>
                  </a:moveTo>
                  <a:lnTo>
                    <a:pt x="1980" y="332"/>
                  </a:lnTo>
                  <a:lnTo>
                    <a:pt x="3840" y="21268"/>
                  </a:lnTo>
                  <a:lnTo>
                    <a:pt x="5790" y="0"/>
                  </a:lnTo>
                  <a:lnTo>
                    <a:pt x="7860" y="21600"/>
                  </a:lnTo>
                  <a:lnTo>
                    <a:pt x="9840" y="332"/>
                  </a:lnTo>
                  <a:lnTo>
                    <a:pt x="11790" y="20935"/>
                  </a:lnTo>
                  <a:lnTo>
                    <a:pt x="13680" y="332"/>
                  </a:lnTo>
                  <a:lnTo>
                    <a:pt x="15690" y="21600"/>
                  </a:lnTo>
                  <a:lnTo>
                    <a:pt x="17700" y="332"/>
                  </a:lnTo>
                  <a:lnTo>
                    <a:pt x="19740" y="21268"/>
                  </a:lnTo>
                  <a:lnTo>
                    <a:pt x="21600" y="0"/>
                  </a:lnTo>
                </a:path>
              </a:pathLst>
            </a:custGeom>
            <a:noFill/>
            <a:ln w="38100">
              <a:solidFill>
                <a:srgbClr val="2D00F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75" name="AutoShape 31"/>
            <p:cNvSpPr>
              <a:spLocks/>
            </p:cNvSpPr>
            <p:nvPr/>
          </p:nvSpPr>
          <p:spPr bwMode="auto">
            <a:xfrm>
              <a:off x="2388" y="0"/>
              <a:ext cx="2180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332"/>
                  </a:moveTo>
                  <a:lnTo>
                    <a:pt x="2048" y="21268"/>
                  </a:lnTo>
                  <a:lnTo>
                    <a:pt x="4194" y="0"/>
                  </a:lnTo>
                  <a:lnTo>
                    <a:pt x="6473" y="21600"/>
                  </a:lnTo>
                  <a:lnTo>
                    <a:pt x="8653" y="332"/>
                  </a:lnTo>
                  <a:lnTo>
                    <a:pt x="10800" y="20935"/>
                  </a:lnTo>
                  <a:lnTo>
                    <a:pt x="12881" y="332"/>
                  </a:lnTo>
                  <a:lnTo>
                    <a:pt x="15094" y="21600"/>
                  </a:lnTo>
                  <a:lnTo>
                    <a:pt x="17306" y="332"/>
                  </a:lnTo>
                  <a:lnTo>
                    <a:pt x="19552" y="21268"/>
                  </a:lnTo>
                  <a:lnTo>
                    <a:pt x="21600" y="0"/>
                  </a:lnTo>
                </a:path>
              </a:pathLst>
            </a:custGeom>
            <a:noFill/>
            <a:ln w="38100">
              <a:solidFill>
                <a:srgbClr val="2D00F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976" name="Group 32"/>
          <p:cNvGrpSpPr>
            <a:grpSpLocks/>
          </p:cNvGrpSpPr>
          <p:nvPr/>
        </p:nvGrpSpPr>
        <p:grpSpPr bwMode="auto">
          <a:xfrm>
            <a:off x="1962299" y="3705820"/>
            <a:ext cx="5098852" cy="151805"/>
            <a:chOff x="0" y="0"/>
            <a:chExt cx="4568" cy="136"/>
          </a:xfrm>
        </p:grpSpPr>
        <p:sp>
          <p:nvSpPr>
            <p:cNvPr id="82977" name="AutoShape 33"/>
            <p:cNvSpPr>
              <a:spLocks/>
            </p:cNvSpPr>
            <p:nvPr/>
          </p:nvSpPr>
          <p:spPr bwMode="auto">
            <a:xfrm>
              <a:off x="0" y="0"/>
              <a:ext cx="2400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268"/>
                  </a:moveTo>
                  <a:lnTo>
                    <a:pt x="1980" y="332"/>
                  </a:lnTo>
                  <a:lnTo>
                    <a:pt x="3840" y="21268"/>
                  </a:lnTo>
                  <a:lnTo>
                    <a:pt x="5790" y="0"/>
                  </a:lnTo>
                  <a:lnTo>
                    <a:pt x="7860" y="21600"/>
                  </a:lnTo>
                  <a:lnTo>
                    <a:pt x="9840" y="332"/>
                  </a:lnTo>
                  <a:lnTo>
                    <a:pt x="11790" y="20935"/>
                  </a:lnTo>
                  <a:lnTo>
                    <a:pt x="13680" y="332"/>
                  </a:lnTo>
                  <a:lnTo>
                    <a:pt x="15690" y="21600"/>
                  </a:lnTo>
                  <a:lnTo>
                    <a:pt x="17700" y="332"/>
                  </a:lnTo>
                  <a:lnTo>
                    <a:pt x="19740" y="21268"/>
                  </a:lnTo>
                  <a:lnTo>
                    <a:pt x="21600" y="0"/>
                  </a:lnTo>
                </a:path>
              </a:pathLst>
            </a:custGeom>
            <a:noFill/>
            <a:ln w="38100">
              <a:solidFill>
                <a:srgbClr val="2D00F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78" name="AutoShape 34"/>
            <p:cNvSpPr>
              <a:spLocks/>
            </p:cNvSpPr>
            <p:nvPr/>
          </p:nvSpPr>
          <p:spPr bwMode="auto">
            <a:xfrm>
              <a:off x="2388" y="0"/>
              <a:ext cx="2180" cy="1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332"/>
                  </a:moveTo>
                  <a:lnTo>
                    <a:pt x="2048" y="21268"/>
                  </a:lnTo>
                  <a:lnTo>
                    <a:pt x="4194" y="0"/>
                  </a:lnTo>
                  <a:lnTo>
                    <a:pt x="6473" y="21600"/>
                  </a:lnTo>
                  <a:lnTo>
                    <a:pt x="8653" y="332"/>
                  </a:lnTo>
                  <a:lnTo>
                    <a:pt x="10800" y="20935"/>
                  </a:lnTo>
                  <a:lnTo>
                    <a:pt x="12881" y="332"/>
                  </a:lnTo>
                  <a:lnTo>
                    <a:pt x="15094" y="21600"/>
                  </a:lnTo>
                  <a:lnTo>
                    <a:pt x="17306" y="332"/>
                  </a:lnTo>
                  <a:lnTo>
                    <a:pt x="19552" y="21268"/>
                  </a:lnTo>
                  <a:lnTo>
                    <a:pt x="21600" y="0"/>
                  </a:lnTo>
                </a:path>
              </a:pathLst>
            </a:custGeom>
            <a:noFill/>
            <a:ln w="38100">
              <a:solidFill>
                <a:srgbClr val="2D00F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79" name="Rectangle 35"/>
          <p:cNvSpPr>
            <a:spLocks/>
          </p:cNvSpPr>
          <p:nvPr/>
        </p:nvSpPr>
        <p:spPr bwMode="auto">
          <a:xfrm>
            <a:off x="7474148" y="3098601"/>
            <a:ext cx="1357313" cy="92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Nonpolar, hydrocarbon tails of two fatty acids condensed with glycerol</a:t>
            </a:r>
          </a:p>
        </p:txBody>
      </p:sp>
      <p:grpSp>
        <p:nvGrpSpPr>
          <p:cNvPr id="82980" name="Group 36"/>
          <p:cNvGrpSpPr>
            <a:grpSpLocks/>
          </p:cNvGrpSpPr>
          <p:nvPr/>
        </p:nvGrpSpPr>
        <p:grpSpPr bwMode="auto">
          <a:xfrm>
            <a:off x="4588744" y="4619997"/>
            <a:ext cx="4027289" cy="1857375"/>
            <a:chOff x="0" y="0"/>
            <a:chExt cx="3608" cy="1664"/>
          </a:xfrm>
        </p:grpSpPr>
        <p:sp>
          <p:nvSpPr>
            <p:cNvPr id="82981" name="Line 37"/>
            <p:cNvSpPr>
              <a:spLocks noChangeShapeType="1"/>
            </p:cNvSpPr>
            <p:nvPr/>
          </p:nvSpPr>
          <p:spPr bwMode="auto">
            <a:xfrm>
              <a:off x="453" y="1418"/>
              <a:ext cx="228" cy="0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2" name="Line 38"/>
            <p:cNvSpPr>
              <a:spLocks noChangeShapeType="1"/>
            </p:cNvSpPr>
            <p:nvPr/>
          </p:nvSpPr>
          <p:spPr bwMode="auto">
            <a:xfrm>
              <a:off x="1024" y="271"/>
              <a:ext cx="200" cy="0"/>
            </a:xfrm>
            <a:prstGeom prst="line">
              <a:avLst/>
            </a:prstGeom>
            <a:noFill/>
            <a:ln w="635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3" name="Rectangle 39"/>
            <p:cNvSpPr>
              <a:spLocks/>
            </p:cNvSpPr>
            <p:nvPr/>
          </p:nvSpPr>
          <p:spPr bwMode="auto">
            <a:xfrm>
              <a:off x="676" y="0"/>
              <a:ext cx="350" cy="1624"/>
            </a:xfrm>
            <a:prstGeom prst="rect">
              <a:avLst/>
            </a:prstGeom>
            <a:solidFill>
              <a:srgbClr val="FDCD6B">
                <a:alpha val="45488"/>
              </a:srgbClr>
            </a:solidFill>
            <a:ln w="25400">
              <a:solidFill>
                <a:srgbClr val="803F0D">
                  <a:alpha val="45488"/>
                </a:srgb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4" name="Rectangle 40"/>
            <p:cNvSpPr>
              <a:spLocks/>
            </p:cNvSpPr>
            <p:nvPr/>
          </p:nvSpPr>
          <p:spPr bwMode="auto">
            <a:xfrm>
              <a:off x="1247" y="676"/>
              <a:ext cx="2361" cy="278"/>
            </a:xfrm>
            <a:prstGeom prst="rect">
              <a:avLst/>
            </a:prstGeom>
            <a:solidFill>
              <a:srgbClr val="803F0D">
                <a:alpha val="46666"/>
              </a:srgbClr>
            </a:solidFill>
            <a:ln w="9525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5" name="Rectangle 41"/>
            <p:cNvSpPr>
              <a:spLocks/>
            </p:cNvSpPr>
            <p:nvPr/>
          </p:nvSpPr>
          <p:spPr bwMode="auto">
            <a:xfrm>
              <a:off x="1284" y="698"/>
              <a:ext cx="2306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Fatty acid</a:t>
              </a:r>
            </a:p>
          </p:txBody>
        </p:sp>
        <p:sp>
          <p:nvSpPr>
            <p:cNvPr id="82986" name="AutoShape 42"/>
            <p:cNvSpPr>
              <a:spLocks/>
            </p:cNvSpPr>
            <p:nvPr/>
          </p:nvSpPr>
          <p:spPr bwMode="auto">
            <a:xfrm rot="-5400000">
              <a:off x="528" y="716"/>
              <a:ext cx="645" cy="1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Glycerol</a:t>
              </a:r>
            </a:p>
          </p:txBody>
        </p:sp>
        <p:grpSp>
          <p:nvGrpSpPr>
            <p:cNvPr id="82987" name="Group 43"/>
            <p:cNvGrpSpPr>
              <a:grpSpLocks/>
            </p:cNvGrpSpPr>
            <p:nvPr/>
          </p:nvGrpSpPr>
          <p:grpSpPr bwMode="auto">
            <a:xfrm>
              <a:off x="0" y="1206"/>
              <a:ext cx="457" cy="458"/>
              <a:chOff x="0" y="0"/>
              <a:chExt cx="457" cy="457"/>
            </a:xfrm>
          </p:grpSpPr>
          <p:sp>
            <p:nvSpPr>
              <p:cNvPr id="82988" name="Oval 44"/>
              <p:cNvSpPr>
                <a:spLocks/>
              </p:cNvSpPr>
              <p:nvPr/>
            </p:nvSpPr>
            <p:spPr bwMode="auto">
              <a:xfrm>
                <a:off x="18" y="0"/>
                <a:ext cx="431" cy="457"/>
              </a:xfrm>
              <a:prstGeom prst="ellipse">
                <a:avLst/>
              </a:prstGeom>
              <a:solidFill>
                <a:srgbClr val="1F7CFB">
                  <a:alpha val="77646"/>
                </a:srgbClr>
              </a:solidFill>
              <a:ln w="9525">
                <a:solidFill>
                  <a:srgbClr val="1F7CF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89" name="Rectangle 45"/>
              <p:cNvSpPr>
                <a:spLocks/>
              </p:cNvSpPr>
              <p:nvPr/>
            </p:nvSpPr>
            <p:spPr bwMode="auto">
              <a:xfrm>
                <a:off x="0" y="118"/>
                <a:ext cx="457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80364">
                  <a:tabLst>
                    <a:tab pos="366104" algn="l"/>
                  </a:tabLst>
                </a:pPr>
                <a:r>
                  <a:rPr lang="en-US" sz="11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PO</a:t>
                </a:r>
                <a:r>
                  <a:rPr lang="en-US" sz="1100" b="1" baseline="-6000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4</a:t>
                </a:r>
                <a:r>
                  <a:rPr lang="en-US" sz="1100" b="1" baseline="32000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3</a:t>
                </a:r>
                <a:r>
                  <a:rPr lang="en-US" sz="1000" b="1" baseline="32000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-</a:t>
                </a:r>
              </a:p>
            </p:txBody>
          </p:sp>
        </p:grpSp>
        <p:sp>
          <p:nvSpPr>
            <p:cNvPr id="82990" name="Rectangle 46"/>
            <p:cNvSpPr>
              <a:spLocks/>
            </p:cNvSpPr>
            <p:nvPr/>
          </p:nvSpPr>
          <p:spPr bwMode="auto">
            <a:xfrm>
              <a:off x="1221" y="128"/>
              <a:ext cx="2360" cy="278"/>
            </a:xfrm>
            <a:prstGeom prst="rect">
              <a:avLst/>
            </a:prstGeom>
            <a:solidFill>
              <a:srgbClr val="803F0D">
                <a:alpha val="46666"/>
              </a:srgbClr>
            </a:solidFill>
            <a:ln w="9525">
              <a:solidFill>
                <a:srgbClr val="6E362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91" name="Rectangle 47"/>
            <p:cNvSpPr>
              <a:spLocks/>
            </p:cNvSpPr>
            <p:nvPr/>
          </p:nvSpPr>
          <p:spPr bwMode="auto">
            <a:xfrm>
              <a:off x="1248" y="151"/>
              <a:ext cx="230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Fatty acid</a:t>
              </a:r>
            </a:p>
          </p:txBody>
        </p:sp>
        <p:sp>
          <p:nvSpPr>
            <p:cNvPr id="82992" name="Line 48"/>
            <p:cNvSpPr>
              <a:spLocks noChangeShapeType="1"/>
            </p:cNvSpPr>
            <p:nvPr/>
          </p:nvSpPr>
          <p:spPr bwMode="auto">
            <a:xfrm>
              <a:off x="1023" y="810"/>
              <a:ext cx="223" cy="0"/>
            </a:xfrm>
            <a:prstGeom prst="line">
              <a:avLst/>
            </a:prstGeom>
            <a:noFill/>
            <a:ln w="635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93" name="Rectangle 49"/>
          <p:cNvSpPr>
            <a:spLocks/>
          </p:cNvSpPr>
          <p:nvPr/>
        </p:nvSpPr>
        <p:spPr bwMode="auto">
          <a:xfrm>
            <a:off x="6054328" y="5866805"/>
            <a:ext cx="2428875" cy="45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Symbolic representation of a phospholipid</a:t>
            </a:r>
          </a:p>
        </p:txBody>
      </p:sp>
    </p:spTree>
    <p:extLst>
      <p:ext uri="{BB962C8B-B14F-4D97-AF65-F5344CB8AC3E}">
        <p14:creationId xmlns:p14="http://schemas.microsoft.com/office/powerpoint/2010/main" val="462724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>
            <p:ph type="title"/>
          </p:nvPr>
        </p:nvSpPr>
        <p:spPr>
          <a:xfrm>
            <a:off x="-26789" y="-17859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Phospholipids</a:t>
            </a:r>
          </a:p>
        </p:txBody>
      </p:sp>
      <p:sp>
        <p:nvSpPr>
          <p:cNvPr id="83970" name="Rectangle 2"/>
          <p:cNvSpPr>
            <a:spLocks noChangeArrowheads="1"/>
          </p:cNvSpPr>
          <p:nvPr>
            <p:ph type="body" idx="1"/>
          </p:nvPr>
        </p:nvSpPr>
        <p:spPr>
          <a:xfrm>
            <a:off x="508992" y="928687"/>
            <a:ext cx="8117086" cy="1643063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phosphate end of the molecule is polar and attracted to water (</a:t>
            </a:r>
            <a:r>
              <a:rPr lang="en-US" sz="1800" b="1" dirty="0">
                <a:solidFill>
                  <a:srgbClr val="2D00FA"/>
                </a:solidFill>
              </a:rPr>
              <a:t>hydrophilic</a:t>
            </a:r>
            <a:r>
              <a:rPr lang="en-US" sz="1800" dirty="0"/>
              <a:t>) while the fatty acid end is non-polar and is repelled (</a:t>
            </a:r>
            <a:r>
              <a:rPr lang="en-US" sz="1800" b="1" dirty="0">
                <a:solidFill>
                  <a:srgbClr val="2D00FA"/>
                </a:solidFill>
              </a:rPr>
              <a:t>hydrophobic</a:t>
            </a:r>
            <a:r>
              <a:rPr lang="en-US" sz="1800" dirty="0"/>
              <a:t>).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As a result, phospholipids naturally form a bilayer with the</a:t>
            </a:r>
            <a:br>
              <a:rPr lang="en-US" sz="1800" dirty="0"/>
            </a:br>
            <a:r>
              <a:rPr lang="en-US" sz="1800" dirty="0"/>
              <a:t>hydrophobic ends orientated inwards.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</a:t>
            </a:r>
            <a:r>
              <a:rPr lang="en-US" sz="1800" b="1" dirty="0">
                <a:solidFill>
                  <a:srgbClr val="2D00FA"/>
                </a:solidFill>
              </a:rPr>
              <a:t>phospholipid bilayer</a:t>
            </a:r>
            <a:r>
              <a:rPr lang="en-US" sz="1800" dirty="0"/>
              <a:t> forms the main component of cellular membranes.</a:t>
            </a:r>
          </a:p>
        </p:txBody>
      </p:sp>
      <p:sp>
        <p:nvSpPr>
          <p:cNvPr id="83971" name="Rectangle 3"/>
          <p:cNvSpPr>
            <a:spLocks/>
          </p:cNvSpPr>
          <p:nvPr/>
        </p:nvSpPr>
        <p:spPr bwMode="auto">
          <a:xfrm>
            <a:off x="5268515" y="3893344"/>
            <a:ext cx="1526977" cy="55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Hydrocarbon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13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tail</a:t>
            </a:r>
            <a:r>
              <a:rPr lang="en-US" sz="13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: hydrophobic part of the molecule.</a:t>
            </a:r>
          </a:p>
        </p:txBody>
      </p:sp>
      <p:sp>
        <p:nvSpPr>
          <p:cNvPr id="83972" name="Rectangle 4"/>
          <p:cNvSpPr>
            <a:spLocks/>
          </p:cNvSpPr>
          <p:nvPr/>
        </p:nvSpPr>
        <p:spPr bwMode="auto">
          <a:xfrm>
            <a:off x="5268516" y="2839640"/>
            <a:ext cx="1910953" cy="55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3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Glycerol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and </a:t>
            </a:r>
            <a:r>
              <a:rPr lang="en-US" sz="1300" b="1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phosphate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ja-JP" altLang="en-US" sz="1300">
                <a:solidFill>
                  <a:srgbClr val="85007E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‘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head</a:t>
            </a:r>
            <a:r>
              <a:rPr lang="ja-JP" altLang="en-US" sz="1300">
                <a:solidFill>
                  <a:srgbClr val="85007E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’</a:t>
            </a:r>
            <a:r>
              <a:rPr lang="en-US" sz="1300">
                <a:solidFill>
                  <a:srgbClr val="85007E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: the hydrophilic part of the molecule</a:t>
            </a:r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4508376" y="3036094"/>
            <a:ext cx="683121" cy="0"/>
          </a:xfrm>
          <a:prstGeom prst="line">
            <a:avLst/>
          </a:prstGeom>
          <a:noFill/>
          <a:ln w="50800">
            <a:solidFill>
              <a:srgbClr val="85007E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>
            <a:off x="4508376" y="4170164"/>
            <a:ext cx="683121" cy="0"/>
          </a:xfrm>
          <a:prstGeom prst="line">
            <a:avLst/>
          </a:prstGeom>
          <a:noFill/>
          <a:ln w="50800">
            <a:solidFill>
              <a:srgbClr val="2D00FA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12699" dir="5400000" algn="ctr" rotWithShape="0">
                    <a:schemeClr val="bg2">
                      <a:alpha val="20000"/>
                    </a:scheme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83975" name="Group 7"/>
          <p:cNvGrpSpPr>
            <a:grpSpLocks/>
          </p:cNvGrpSpPr>
          <p:nvPr/>
        </p:nvGrpSpPr>
        <p:grpSpPr bwMode="auto">
          <a:xfrm>
            <a:off x="1035844" y="2869778"/>
            <a:ext cx="3357563" cy="1825005"/>
            <a:chOff x="0" y="0"/>
            <a:chExt cx="3008" cy="1635"/>
          </a:xfrm>
        </p:grpSpPr>
        <p:grpSp>
          <p:nvGrpSpPr>
            <p:cNvPr id="83976" name="Group 8"/>
            <p:cNvGrpSpPr>
              <a:grpSpLocks/>
            </p:cNvGrpSpPr>
            <p:nvPr/>
          </p:nvGrpSpPr>
          <p:grpSpPr bwMode="auto">
            <a:xfrm>
              <a:off x="0" y="0"/>
              <a:ext cx="349" cy="1635"/>
              <a:chOff x="0" y="0"/>
              <a:chExt cx="349" cy="1635"/>
            </a:xfrm>
          </p:grpSpPr>
          <p:grpSp>
            <p:nvGrpSpPr>
              <p:cNvPr id="83977" name="Group 9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3978" name="AutoShape 10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979" name="AutoShape 11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3980" name="Oval 12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981" name="Group 13"/>
            <p:cNvGrpSpPr>
              <a:grpSpLocks/>
            </p:cNvGrpSpPr>
            <p:nvPr/>
          </p:nvGrpSpPr>
          <p:grpSpPr bwMode="auto">
            <a:xfrm>
              <a:off x="379" y="0"/>
              <a:ext cx="350" cy="1635"/>
              <a:chOff x="0" y="0"/>
              <a:chExt cx="349" cy="1635"/>
            </a:xfrm>
          </p:grpSpPr>
          <p:grpSp>
            <p:nvGrpSpPr>
              <p:cNvPr id="83982" name="Group 14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3983" name="AutoShape 15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984" name="AutoShape 16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3985" name="Oval 17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986" name="Group 18"/>
            <p:cNvGrpSpPr>
              <a:grpSpLocks/>
            </p:cNvGrpSpPr>
            <p:nvPr/>
          </p:nvGrpSpPr>
          <p:grpSpPr bwMode="auto">
            <a:xfrm>
              <a:off x="752" y="0"/>
              <a:ext cx="349" cy="1635"/>
              <a:chOff x="0" y="0"/>
              <a:chExt cx="349" cy="1635"/>
            </a:xfrm>
          </p:grpSpPr>
          <p:grpSp>
            <p:nvGrpSpPr>
              <p:cNvPr id="83987" name="Group 19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3988" name="AutoShape 20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989" name="AutoShape 21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3990" name="Oval 22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991" name="Group 23"/>
            <p:cNvGrpSpPr>
              <a:grpSpLocks/>
            </p:cNvGrpSpPr>
            <p:nvPr/>
          </p:nvGrpSpPr>
          <p:grpSpPr bwMode="auto">
            <a:xfrm>
              <a:off x="1131" y="0"/>
              <a:ext cx="350" cy="1635"/>
              <a:chOff x="0" y="0"/>
              <a:chExt cx="349" cy="1635"/>
            </a:xfrm>
          </p:grpSpPr>
          <p:grpSp>
            <p:nvGrpSpPr>
              <p:cNvPr id="83992" name="Group 24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3993" name="AutoShape 25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994" name="AutoShape 26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3995" name="Oval 27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996" name="Group 28"/>
            <p:cNvGrpSpPr>
              <a:grpSpLocks/>
            </p:cNvGrpSpPr>
            <p:nvPr/>
          </p:nvGrpSpPr>
          <p:grpSpPr bwMode="auto">
            <a:xfrm>
              <a:off x="1526" y="0"/>
              <a:ext cx="350" cy="1635"/>
              <a:chOff x="0" y="0"/>
              <a:chExt cx="349" cy="1635"/>
            </a:xfrm>
          </p:grpSpPr>
          <p:grpSp>
            <p:nvGrpSpPr>
              <p:cNvPr id="83997" name="Group 29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3998" name="AutoShape 30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999" name="AutoShape 31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00" name="Oval 32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01" name="Group 33"/>
            <p:cNvGrpSpPr>
              <a:grpSpLocks/>
            </p:cNvGrpSpPr>
            <p:nvPr/>
          </p:nvGrpSpPr>
          <p:grpSpPr bwMode="auto">
            <a:xfrm>
              <a:off x="1906" y="0"/>
              <a:ext cx="350" cy="1635"/>
              <a:chOff x="0" y="0"/>
              <a:chExt cx="349" cy="1635"/>
            </a:xfrm>
          </p:grpSpPr>
          <p:grpSp>
            <p:nvGrpSpPr>
              <p:cNvPr id="84002" name="Group 34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03" name="AutoShape 35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04" name="AutoShape 36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05" name="Oval 37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06" name="Group 38"/>
            <p:cNvGrpSpPr>
              <a:grpSpLocks/>
            </p:cNvGrpSpPr>
            <p:nvPr/>
          </p:nvGrpSpPr>
          <p:grpSpPr bwMode="auto">
            <a:xfrm>
              <a:off x="2278" y="0"/>
              <a:ext cx="350" cy="1635"/>
              <a:chOff x="0" y="0"/>
              <a:chExt cx="349" cy="1635"/>
            </a:xfrm>
          </p:grpSpPr>
          <p:grpSp>
            <p:nvGrpSpPr>
              <p:cNvPr id="84007" name="Group 39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08" name="AutoShape 40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09" name="AutoShape 41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10" name="Oval 42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11" name="Group 43"/>
            <p:cNvGrpSpPr>
              <a:grpSpLocks/>
            </p:cNvGrpSpPr>
            <p:nvPr/>
          </p:nvGrpSpPr>
          <p:grpSpPr bwMode="auto">
            <a:xfrm>
              <a:off x="2658" y="0"/>
              <a:ext cx="350" cy="1635"/>
              <a:chOff x="0" y="0"/>
              <a:chExt cx="349" cy="1635"/>
            </a:xfrm>
          </p:grpSpPr>
          <p:grpSp>
            <p:nvGrpSpPr>
              <p:cNvPr id="84012" name="Group 44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13" name="AutoShape 45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14" name="AutoShape 46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15" name="Oval 47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4016" name="Group 48"/>
          <p:cNvGrpSpPr>
            <a:grpSpLocks/>
          </p:cNvGrpSpPr>
          <p:nvPr/>
        </p:nvGrpSpPr>
        <p:grpSpPr bwMode="auto">
          <a:xfrm rot="10800000" flipH="1">
            <a:off x="1035844" y="4758408"/>
            <a:ext cx="3357563" cy="1826121"/>
            <a:chOff x="0" y="0"/>
            <a:chExt cx="3008" cy="1635"/>
          </a:xfrm>
        </p:grpSpPr>
        <p:grpSp>
          <p:nvGrpSpPr>
            <p:cNvPr id="84017" name="Group 49"/>
            <p:cNvGrpSpPr>
              <a:grpSpLocks/>
            </p:cNvGrpSpPr>
            <p:nvPr/>
          </p:nvGrpSpPr>
          <p:grpSpPr bwMode="auto">
            <a:xfrm>
              <a:off x="0" y="0"/>
              <a:ext cx="349" cy="1635"/>
              <a:chOff x="0" y="0"/>
              <a:chExt cx="349" cy="1635"/>
            </a:xfrm>
          </p:grpSpPr>
          <p:grpSp>
            <p:nvGrpSpPr>
              <p:cNvPr id="84018" name="Group 50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19" name="AutoShape 51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20" name="AutoShape 52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21" name="Oval 53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22" name="Group 54"/>
            <p:cNvGrpSpPr>
              <a:grpSpLocks/>
            </p:cNvGrpSpPr>
            <p:nvPr/>
          </p:nvGrpSpPr>
          <p:grpSpPr bwMode="auto">
            <a:xfrm>
              <a:off x="379" y="0"/>
              <a:ext cx="350" cy="1635"/>
              <a:chOff x="0" y="0"/>
              <a:chExt cx="349" cy="1635"/>
            </a:xfrm>
          </p:grpSpPr>
          <p:grpSp>
            <p:nvGrpSpPr>
              <p:cNvPr id="84023" name="Group 55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24" name="AutoShape 56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25" name="AutoShape 57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26" name="Oval 58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27" name="Group 59"/>
            <p:cNvGrpSpPr>
              <a:grpSpLocks/>
            </p:cNvGrpSpPr>
            <p:nvPr/>
          </p:nvGrpSpPr>
          <p:grpSpPr bwMode="auto">
            <a:xfrm>
              <a:off x="752" y="0"/>
              <a:ext cx="349" cy="1635"/>
              <a:chOff x="0" y="0"/>
              <a:chExt cx="349" cy="1635"/>
            </a:xfrm>
          </p:grpSpPr>
          <p:grpSp>
            <p:nvGrpSpPr>
              <p:cNvPr id="84028" name="Group 60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29" name="AutoShape 61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30" name="AutoShape 62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31" name="Oval 63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32" name="Group 64"/>
            <p:cNvGrpSpPr>
              <a:grpSpLocks/>
            </p:cNvGrpSpPr>
            <p:nvPr/>
          </p:nvGrpSpPr>
          <p:grpSpPr bwMode="auto">
            <a:xfrm>
              <a:off x="1131" y="0"/>
              <a:ext cx="350" cy="1635"/>
              <a:chOff x="0" y="0"/>
              <a:chExt cx="349" cy="1635"/>
            </a:xfrm>
          </p:grpSpPr>
          <p:grpSp>
            <p:nvGrpSpPr>
              <p:cNvPr id="84033" name="Group 65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34" name="AutoShape 66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35" name="AutoShape 67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36" name="Oval 68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37" name="Group 69"/>
            <p:cNvGrpSpPr>
              <a:grpSpLocks/>
            </p:cNvGrpSpPr>
            <p:nvPr/>
          </p:nvGrpSpPr>
          <p:grpSpPr bwMode="auto">
            <a:xfrm>
              <a:off x="1526" y="0"/>
              <a:ext cx="350" cy="1635"/>
              <a:chOff x="0" y="0"/>
              <a:chExt cx="349" cy="1635"/>
            </a:xfrm>
          </p:grpSpPr>
          <p:grpSp>
            <p:nvGrpSpPr>
              <p:cNvPr id="84038" name="Group 70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39" name="AutoShape 71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40" name="AutoShape 72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41" name="Oval 73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42" name="Group 74"/>
            <p:cNvGrpSpPr>
              <a:grpSpLocks/>
            </p:cNvGrpSpPr>
            <p:nvPr/>
          </p:nvGrpSpPr>
          <p:grpSpPr bwMode="auto">
            <a:xfrm>
              <a:off x="1906" y="0"/>
              <a:ext cx="350" cy="1635"/>
              <a:chOff x="0" y="0"/>
              <a:chExt cx="349" cy="1635"/>
            </a:xfrm>
          </p:grpSpPr>
          <p:grpSp>
            <p:nvGrpSpPr>
              <p:cNvPr id="84043" name="Group 75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44" name="AutoShape 76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45" name="AutoShape 77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46" name="Oval 78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47" name="Group 79"/>
            <p:cNvGrpSpPr>
              <a:grpSpLocks/>
            </p:cNvGrpSpPr>
            <p:nvPr/>
          </p:nvGrpSpPr>
          <p:grpSpPr bwMode="auto">
            <a:xfrm>
              <a:off x="2278" y="0"/>
              <a:ext cx="350" cy="1635"/>
              <a:chOff x="0" y="0"/>
              <a:chExt cx="349" cy="1635"/>
            </a:xfrm>
          </p:grpSpPr>
          <p:grpSp>
            <p:nvGrpSpPr>
              <p:cNvPr id="84048" name="Group 80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49" name="AutoShape 81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50" name="AutoShape 82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51" name="Oval 83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52" name="Group 84"/>
            <p:cNvGrpSpPr>
              <a:grpSpLocks/>
            </p:cNvGrpSpPr>
            <p:nvPr/>
          </p:nvGrpSpPr>
          <p:grpSpPr bwMode="auto">
            <a:xfrm>
              <a:off x="2658" y="0"/>
              <a:ext cx="350" cy="1635"/>
              <a:chOff x="0" y="0"/>
              <a:chExt cx="349" cy="1635"/>
            </a:xfrm>
          </p:grpSpPr>
          <p:grpSp>
            <p:nvGrpSpPr>
              <p:cNvPr id="84053" name="Group 85"/>
              <p:cNvGrpSpPr>
                <a:grpSpLocks/>
              </p:cNvGrpSpPr>
              <p:nvPr/>
            </p:nvGrpSpPr>
            <p:grpSpPr bwMode="auto">
              <a:xfrm>
                <a:off x="157" y="336"/>
                <a:ext cx="152" cy="1299"/>
                <a:chOff x="0" y="0"/>
                <a:chExt cx="151" cy="1298"/>
              </a:xfrm>
            </p:grpSpPr>
            <p:sp>
              <p:nvSpPr>
                <p:cNvPr id="84054" name="AutoShape 86"/>
                <p:cNvSpPr>
                  <a:spLocks/>
                </p:cNvSpPr>
                <p:nvPr/>
              </p:nvSpPr>
              <p:spPr bwMode="auto">
                <a:xfrm rot="-5400000">
                  <a:off x="-606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055" name="AutoShape 87"/>
                <p:cNvSpPr>
                  <a:spLocks/>
                </p:cNvSpPr>
                <p:nvPr/>
              </p:nvSpPr>
              <p:spPr bwMode="auto">
                <a:xfrm rot="-5400000">
                  <a:off x="-539" y="606"/>
                  <a:ext cx="1297" cy="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21268"/>
                      </a:moveTo>
                      <a:lnTo>
                        <a:pt x="1980" y="333"/>
                      </a:lnTo>
                      <a:lnTo>
                        <a:pt x="3840" y="21268"/>
                      </a:lnTo>
                      <a:lnTo>
                        <a:pt x="5790" y="0"/>
                      </a:lnTo>
                      <a:lnTo>
                        <a:pt x="7860" y="21600"/>
                      </a:lnTo>
                      <a:lnTo>
                        <a:pt x="9840" y="332"/>
                      </a:lnTo>
                      <a:lnTo>
                        <a:pt x="11790" y="20935"/>
                      </a:lnTo>
                      <a:lnTo>
                        <a:pt x="13680" y="332"/>
                      </a:lnTo>
                      <a:lnTo>
                        <a:pt x="15690" y="21600"/>
                      </a:lnTo>
                      <a:lnTo>
                        <a:pt x="17700" y="332"/>
                      </a:lnTo>
                      <a:lnTo>
                        <a:pt x="19740" y="21268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>
                  <a:solidFill>
                    <a:srgbClr val="2D00FA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4056" name="Oval 88"/>
              <p:cNvSpPr>
                <a:spLocks/>
              </p:cNvSpPr>
              <p:nvPr/>
            </p:nvSpPr>
            <p:spPr bwMode="auto">
              <a:xfrm>
                <a:off x="0" y="0"/>
                <a:ext cx="349" cy="349"/>
              </a:xfrm>
              <a:prstGeom prst="ellipse">
                <a:avLst/>
              </a:prstGeom>
              <a:solidFill>
                <a:srgbClr val="85007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6E362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218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1343</Words>
  <Application>Microsoft Macintosh PowerPoint</Application>
  <PresentationFormat>On-screen Show (4:3)</PresentationFormat>
  <Paragraphs>300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Lipids</vt:lpstr>
      <vt:lpstr>Biological Roles of Lipids</vt:lpstr>
      <vt:lpstr>Biological Roles of Lipids</vt:lpstr>
      <vt:lpstr>Fats and Oils</vt:lpstr>
      <vt:lpstr>Fats and Oils</vt:lpstr>
      <vt:lpstr>Saturated Fatty Acids</vt:lpstr>
      <vt:lpstr>Unsaturated Fatty Acids</vt:lpstr>
      <vt:lpstr>Phospholipids</vt:lpstr>
      <vt:lpstr>Phospholipids</vt:lpstr>
      <vt:lpstr>Steroids</vt:lpstr>
      <vt:lpstr>Lipid Condensation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Lipids</dc:title>
  <dc:creator>Sarah Preston</dc:creator>
  <cp:lastModifiedBy>Sarah Preston</cp:lastModifiedBy>
  <cp:revision>3</cp:revision>
  <dcterms:created xsi:type="dcterms:W3CDTF">2014-09-08T07:58:18Z</dcterms:created>
  <dcterms:modified xsi:type="dcterms:W3CDTF">2014-09-08T08:26:34Z</dcterms:modified>
</cp:coreProperties>
</file>